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notesMasterIdLst>
    <p:notesMasterId r:id="rId35"/>
  </p:notesMasterIdLst>
  <p:sldIdLst>
    <p:sldId id="260" r:id="rId2"/>
    <p:sldId id="257"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0"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94660"/>
  </p:normalViewPr>
  <p:slideViewPr>
    <p:cSldViewPr snapToGrid="0">
      <p:cViewPr varScale="1">
        <p:scale>
          <a:sx n="68" d="100"/>
          <a:sy n="68" d="100"/>
        </p:scale>
        <p:origin x="7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2A7E9-8674-4B44-9936-C7E02BFFD35B}" type="datetimeFigureOut">
              <a:rPr lang="it-IT" smtClean="0"/>
              <a:t>28/09/2020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01384D-C4D8-406A-802A-AF9EC1803372}" type="slidenum">
              <a:rPr lang="it-IT" smtClean="0"/>
              <a:t>‹N›</a:t>
            </a:fld>
            <a:endParaRPr lang="it-IT"/>
          </a:p>
        </p:txBody>
      </p:sp>
    </p:spTree>
    <p:extLst>
      <p:ext uri="{BB962C8B-B14F-4D97-AF65-F5344CB8AC3E}">
        <p14:creationId xmlns:p14="http://schemas.microsoft.com/office/powerpoint/2010/main" val="1323790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801384D-C4D8-406A-802A-AF9EC1803372}" type="slidenum">
              <a:rPr lang="it-IT" smtClean="0"/>
              <a:t>19</a:t>
            </a:fld>
            <a:endParaRPr lang="it-IT"/>
          </a:p>
        </p:txBody>
      </p:sp>
    </p:spTree>
    <p:extLst>
      <p:ext uri="{BB962C8B-B14F-4D97-AF65-F5344CB8AC3E}">
        <p14:creationId xmlns:p14="http://schemas.microsoft.com/office/powerpoint/2010/main" val="39226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091456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50937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0570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884951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37467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071958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5515295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2438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035199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02AC24A9-CCB6-4F8D-B8DB-C2F3692CFA5A}"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47262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391598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9/28/2020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37733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9/28/2020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84011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9/28/2020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4567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2AC24A9-CCB6-4F8D-B8DB-C2F3692CFA5A}" type="datetimeFigureOut">
              <a:rPr lang="en-US"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09447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2AC24A9-CCB6-4F8D-B8DB-C2F3692CFA5A}" type="datetimeFigureOut">
              <a:rPr lang="en-US"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146465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AC24A9-CCB6-4F8D-B8DB-C2F3692CFA5A}" type="datetimeFigureOut">
              <a:rPr lang="en-US" smtClean="0"/>
              <a:t>9/28/2020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2220979530"/>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1.w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2.png"/><Relationship Id="rId4" Type="http://schemas.openxmlformats.org/officeDocument/2006/relationships/image" Target="../media/image20.wmf"/></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35.png"/><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32.wmf"/><Relationship Id="rId4" Type="http://schemas.openxmlformats.org/officeDocument/2006/relationships/oleObject" Target="../embeddings/oleObject13.bin"/><Relationship Id="rId9" Type="http://schemas.openxmlformats.org/officeDocument/2006/relationships/image" Target="../media/image34.emf"/></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3.bin"/><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oleObject" Target="../embeddings/oleObject5.bin"/><Relationship Id="rId4" Type="http://schemas.openxmlformats.org/officeDocument/2006/relationships/image" Target="../media/image5.wmf"/></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w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w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2.png"/><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80763A-6546-44FA-9451-A3CD9DE67266}"/>
              </a:ext>
            </a:extLst>
          </p:cNvPr>
          <p:cNvPicPr>
            <a:picLocks noChangeAspect="1"/>
          </p:cNvPicPr>
          <p:nvPr/>
        </p:nvPicPr>
        <p:blipFill rotWithShape="1">
          <a:blip r:embed="rId2"/>
          <a:srcRect l="22893" r="-2"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olo 1">
            <a:extLst>
              <a:ext uri="{FF2B5EF4-FFF2-40B4-BE49-F238E27FC236}">
                <a16:creationId xmlns:a16="http://schemas.microsoft.com/office/drawing/2014/main" id="{49CE958B-09D2-4ECD-90CA-61091588AB33}"/>
              </a:ext>
            </a:extLst>
          </p:cNvPr>
          <p:cNvSpPr>
            <a:spLocks noGrp="1"/>
          </p:cNvSpPr>
          <p:nvPr>
            <p:ph type="ctrTitle"/>
          </p:nvPr>
        </p:nvSpPr>
        <p:spPr>
          <a:xfrm>
            <a:off x="668867" y="1678666"/>
            <a:ext cx="4088190" cy="2369093"/>
          </a:xfrm>
        </p:spPr>
        <p:txBody>
          <a:bodyPr>
            <a:normAutofit/>
          </a:bodyPr>
          <a:lstStyle/>
          <a:p>
            <a:r>
              <a:rPr lang="it-IT" sz="4800" dirty="0"/>
              <a:t>Dirigibile termico</a:t>
            </a:r>
          </a:p>
        </p:txBody>
      </p:sp>
      <p:sp>
        <p:nvSpPr>
          <p:cNvPr id="3" name="Sottotitolo 2">
            <a:extLst>
              <a:ext uri="{FF2B5EF4-FFF2-40B4-BE49-F238E27FC236}">
                <a16:creationId xmlns:a16="http://schemas.microsoft.com/office/drawing/2014/main" id="{B1C6BD13-2755-438F-A787-83283127E1EC}"/>
              </a:ext>
            </a:extLst>
          </p:cNvPr>
          <p:cNvSpPr>
            <a:spLocks noGrp="1"/>
          </p:cNvSpPr>
          <p:nvPr>
            <p:ph type="subTitle" idx="1"/>
          </p:nvPr>
        </p:nvSpPr>
        <p:spPr>
          <a:xfrm>
            <a:off x="677335" y="4050831"/>
            <a:ext cx="4079721" cy="1096901"/>
          </a:xfrm>
        </p:spPr>
        <p:txBody>
          <a:bodyPr>
            <a:normAutofit/>
          </a:bodyPr>
          <a:lstStyle/>
          <a:p>
            <a:r>
              <a:rPr lang="it-IT" sz="1600" dirty="0"/>
              <a:t>Andrea Marino </a:t>
            </a:r>
            <a:r>
              <a:rPr lang="it-IT" sz="1600" dirty="0" err="1"/>
              <a:t>a.a</a:t>
            </a:r>
            <a:r>
              <a:rPr lang="it-IT" sz="1600" dirty="0"/>
              <a:t>. 2019/2020</a:t>
            </a:r>
          </a:p>
        </p:txBody>
      </p:sp>
      <p:cxnSp>
        <p:nvCxnSpPr>
          <p:cNvPr id="9" name="Straight Connector 8">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39309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366CFD-6867-426B-8E5F-93067223FCDA}"/>
              </a:ext>
            </a:extLst>
          </p:cNvPr>
          <p:cNvSpPr>
            <a:spLocks noGrp="1"/>
          </p:cNvSpPr>
          <p:nvPr>
            <p:ph type="title"/>
          </p:nvPr>
        </p:nvSpPr>
        <p:spPr/>
        <p:txBody>
          <a:bodyPr/>
          <a:lstStyle/>
          <a:p>
            <a:r>
              <a:rPr lang="it-IT" dirty="0"/>
              <a:t>Controllore stabilizzante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9415B16-9E20-4E6A-9356-BBB2822A4D47}"/>
                  </a:ext>
                </a:extLst>
              </p:cNvPr>
              <p:cNvSpPr>
                <a:spLocks noGrp="1"/>
              </p:cNvSpPr>
              <p:nvPr>
                <p:ph idx="1"/>
              </p:nvPr>
            </p:nvSpPr>
            <p:spPr/>
            <p:txBody>
              <a:bodyPr/>
              <a:lstStyle/>
              <a:p>
                <a:pPr marL="0" indent="0">
                  <a:buNone/>
                </a:pPr>
                <a:r>
                  <a:rPr lang="it-IT" dirty="0"/>
                  <a:t>Le matrici K e L vengono ottenute con il comando </a:t>
                </a:r>
                <a:r>
                  <a:rPr lang="it-IT" i="1" dirty="0"/>
                  <a:t>place</a:t>
                </a:r>
                <a:r>
                  <a:rPr lang="it-IT" dirty="0"/>
                  <a:t>. Queste matrici vengono inserite nello stato del regolatore in modo che</a:t>
                </a:r>
              </a:p>
              <a:p>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𝐴</m:t>
                        </m:r>
                      </m:e>
                      <m:sub>
                        <m:r>
                          <a:rPr lang="it-IT" b="0" i="1" smtClean="0">
                            <a:latin typeface="Cambria Math" panose="02040503050406030204" pitchFamily="18" charset="0"/>
                          </a:rPr>
                          <m:t>𝑐</m:t>
                        </m:r>
                      </m:sub>
                    </m:sSub>
                    <m:r>
                      <a:rPr lang="it-IT" b="0" i="1" smtClean="0">
                        <a:latin typeface="Cambria Math" panose="02040503050406030204" pitchFamily="18" charset="0"/>
                      </a:rPr>
                      <m:t>=</m:t>
                    </m:r>
                    <m:r>
                      <a:rPr lang="it-IT" b="0" i="1" smtClean="0">
                        <a:latin typeface="Cambria Math" panose="02040503050406030204" pitchFamily="18" charset="0"/>
                      </a:rPr>
                      <m:t>𝐴</m:t>
                    </m:r>
                    <m:r>
                      <a:rPr lang="it-IT" b="0" i="1" smtClean="0">
                        <a:latin typeface="Cambria Math" panose="02040503050406030204" pitchFamily="18" charset="0"/>
                      </a:rPr>
                      <m:t>+</m:t>
                    </m:r>
                    <m:r>
                      <a:rPr lang="it-IT" b="0" i="1" smtClean="0">
                        <a:latin typeface="Cambria Math" panose="02040503050406030204" pitchFamily="18" charset="0"/>
                      </a:rPr>
                      <m:t>𝐵𝐾</m:t>
                    </m:r>
                    <m:r>
                      <a:rPr lang="it-IT" b="0" i="1" smtClean="0">
                        <a:latin typeface="Cambria Math" panose="02040503050406030204" pitchFamily="18" charset="0"/>
                      </a:rPr>
                      <m:t>+</m:t>
                    </m:r>
                    <m:r>
                      <a:rPr lang="it-IT" b="0" i="1" smtClean="0">
                        <a:latin typeface="Cambria Math" panose="02040503050406030204" pitchFamily="18" charset="0"/>
                      </a:rPr>
                      <m:t>𝐿𝐶</m:t>
                    </m:r>
                  </m:oMath>
                </a14:m>
                <a:endParaRPr lang="it-IT" b="0" i="1" dirty="0"/>
              </a:p>
              <a:p>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𝐵</m:t>
                        </m:r>
                      </m:e>
                      <m:sub>
                        <m:r>
                          <a:rPr lang="it-IT" b="0" i="1" smtClean="0">
                            <a:latin typeface="Cambria Math" panose="02040503050406030204" pitchFamily="18" charset="0"/>
                          </a:rPr>
                          <m:t>𝑐</m:t>
                        </m:r>
                      </m:sub>
                    </m:sSub>
                    <m:r>
                      <a:rPr lang="it-IT" b="0" i="1" smtClean="0">
                        <a:latin typeface="Cambria Math" panose="02040503050406030204" pitchFamily="18" charset="0"/>
                      </a:rPr>
                      <m:t>=−</m:t>
                    </m:r>
                    <m:r>
                      <a:rPr lang="it-IT" b="0" i="1" smtClean="0">
                        <a:latin typeface="Cambria Math" panose="02040503050406030204" pitchFamily="18" charset="0"/>
                      </a:rPr>
                      <m:t>𝐿</m:t>
                    </m:r>
                  </m:oMath>
                </a14:m>
                <a:endParaRPr lang="it-IT" b="0" i="1" dirty="0"/>
              </a:p>
              <a:p>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𝐶</m:t>
                        </m:r>
                      </m:e>
                      <m:sub>
                        <m:r>
                          <a:rPr lang="it-IT" b="0" i="1" smtClean="0">
                            <a:latin typeface="Cambria Math" panose="02040503050406030204" pitchFamily="18" charset="0"/>
                          </a:rPr>
                          <m:t>𝑐</m:t>
                        </m:r>
                      </m:sub>
                    </m:sSub>
                    <m:r>
                      <a:rPr lang="it-IT" b="0" i="1" smtClean="0">
                        <a:latin typeface="Cambria Math" panose="02040503050406030204" pitchFamily="18" charset="0"/>
                      </a:rPr>
                      <m:t>=−</m:t>
                    </m:r>
                    <m:r>
                      <a:rPr lang="it-IT" b="0" i="1" smtClean="0">
                        <a:latin typeface="Cambria Math" panose="02040503050406030204" pitchFamily="18" charset="0"/>
                      </a:rPr>
                      <m:t>𝐾</m:t>
                    </m:r>
                  </m:oMath>
                </a14:m>
                <a:endParaRPr lang="it-IT" b="0" i="1" dirty="0"/>
              </a:p>
              <a:p>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𝐷</m:t>
                        </m:r>
                      </m:e>
                      <m:sub>
                        <m:r>
                          <a:rPr lang="it-IT" b="0" i="1" smtClean="0">
                            <a:latin typeface="Cambria Math" panose="02040503050406030204" pitchFamily="18" charset="0"/>
                          </a:rPr>
                          <m:t>𝑐</m:t>
                        </m:r>
                      </m:sub>
                    </m:sSub>
                    <m:r>
                      <a:rPr lang="it-IT" b="0" i="1" smtClean="0">
                        <a:latin typeface="Cambria Math" panose="02040503050406030204" pitchFamily="18" charset="0"/>
                      </a:rPr>
                      <m:t>=0</m:t>
                    </m:r>
                  </m:oMath>
                </a14:m>
                <a:endParaRPr lang="it-IT" i="1" dirty="0"/>
              </a:p>
              <a:p>
                <a:pPr marL="0" indent="0">
                  <a:buNone/>
                </a:pPr>
                <a:r>
                  <a:rPr lang="it-IT" dirty="0"/>
                  <a:t>Con </a:t>
                </a:r>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it-IT" b="0" i="1" dirty="0" smtClean="0">
                        <a:latin typeface="Cambria Math" panose="02040503050406030204" pitchFamily="18" charset="0"/>
                      </a:rPr>
                      <m:t>=</m:t>
                    </m:r>
                    <m:r>
                      <a:rPr lang="it-IT" b="0" i="1" dirty="0" smtClean="0">
                        <a:latin typeface="Cambria Math" panose="02040503050406030204" pitchFamily="18" charset="0"/>
                      </a:rPr>
                      <m:t>𝑥</m:t>
                    </m:r>
                    <m:r>
                      <a:rPr lang="it-IT" b="0" i="1" dirty="0" smtClean="0">
                        <a:latin typeface="Cambria Math" panose="02040503050406030204" pitchFamily="18" charset="0"/>
                      </a:rPr>
                      <m:t>−</m:t>
                    </m:r>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𝑥</m:t>
                        </m:r>
                      </m:e>
                      <m:sub>
                        <m:r>
                          <a:rPr lang="it-IT" b="0" i="1" dirty="0" smtClean="0">
                            <a:latin typeface="Cambria Math" panose="02040503050406030204" pitchFamily="18" charset="0"/>
                          </a:rPr>
                          <m:t>𝑐</m:t>
                        </m:r>
                      </m:sub>
                    </m:sSub>
                  </m:oMath>
                </a14:m>
                <a:r>
                  <a:rPr lang="it-IT" dirty="0"/>
                  <a:t>, la dinamica del sistema e dell’errore può essere espressa in questo modo</a:t>
                </a:r>
              </a:p>
            </p:txBody>
          </p:sp>
        </mc:Choice>
        <mc:Fallback xmlns="">
          <p:sp>
            <p:nvSpPr>
              <p:cNvPr id="3" name="Segnaposto contenuto 2">
                <a:extLst>
                  <a:ext uri="{FF2B5EF4-FFF2-40B4-BE49-F238E27FC236}">
                    <a16:creationId xmlns:a16="http://schemas.microsoft.com/office/drawing/2014/main" id="{99415B16-9E20-4E6A-9356-BBB2822A4D47}"/>
                  </a:ext>
                </a:extLst>
              </p:cNvPr>
              <p:cNvSpPr>
                <a:spLocks noGrp="1" noRot="1" noChangeAspect="1" noMove="1" noResize="1" noEditPoints="1" noAdjustHandles="1" noChangeArrowheads="1" noChangeShapeType="1" noTextEdit="1"/>
              </p:cNvSpPr>
              <p:nvPr>
                <p:ph idx="1"/>
              </p:nvPr>
            </p:nvSpPr>
            <p:spPr>
              <a:blipFill>
                <a:blip r:embed="rId3"/>
                <a:stretch>
                  <a:fillRect l="-567" t="-942" r="-213"/>
                </a:stretch>
              </a:blipFill>
            </p:spPr>
            <p:txBody>
              <a:bodyPr/>
              <a:lstStyle/>
              <a:p>
                <a:r>
                  <a:rPr lang="it-IT">
                    <a:noFill/>
                  </a:rPr>
                  <a:t> </a:t>
                </a:r>
              </a:p>
            </p:txBody>
          </p:sp>
        </mc:Fallback>
      </mc:AlternateContent>
      <p:graphicFrame>
        <p:nvGraphicFramePr>
          <p:cNvPr id="4" name="Oggetto 3">
            <a:extLst>
              <a:ext uri="{FF2B5EF4-FFF2-40B4-BE49-F238E27FC236}">
                <a16:creationId xmlns:a16="http://schemas.microsoft.com/office/drawing/2014/main" id="{D263EA29-98E0-4F77-93B0-9E0D4140DFE6}"/>
              </a:ext>
            </a:extLst>
          </p:cNvPr>
          <p:cNvGraphicFramePr>
            <a:graphicFrameLocks noChangeAspect="1"/>
          </p:cNvGraphicFramePr>
          <p:nvPr>
            <p:extLst>
              <p:ext uri="{D42A27DB-BD31-4B8C-83A1-F6EECF244321}">
                <p14:modId xmlns:p14="http://schemas.microsoft.com/office/powerpoint/2010/main" val="1117695005"/>
              </p:ext>
            </p:extLst>
          </p:nvPr>
        </p:nvGraphicFramePr>
        <p:xfrm>
          <a:off x="2446121" y="5077725"/>
          <a:ext cx="5059094" cy="963637"/>
        </p:xfrm>
        <a:graphic>
          <a:graphicData uri="http://schemas.openxmlformats.org/presentationml/2006/ole">
            <mc:AlternateContent xmlns:mc="http://schemas.openxmlformats.org/markup-compatibility/2006">
              <mc:Choice xmlns:v="urn:schemas-microsoft-com:vml" Requires="v">
                <p:oleObj spid="_x0000_s8207" name="Equation" r:id="rId4" imgW="2400120" imgH="457200" progId="Equation.DSMT4">
                  <p:embed/>
                </p:oleObj>
              </mc:Choice>
              <mc:Fallback>
                <p:oleObj name="Equation" r:id="rId4" imgW="2400120" imgH="457200" progId="Equation.DSMT4">
                  <p:embed/>
                  <p:pic>
                    <p:nvPicPr>
                      <p:cNvPr id="0" name=""/>
                      <p:cNvPicPr/>
                      <p:nvPr/>
                    </p:nvPicPr>
                    <p:blipFill>
                      <a:blip r:embed="rId5"/>
                      <a:stretch>
                        <a:fillRect/>
                      </a:stretch>
                    </p:blipFill>
                    <p:spPr>
                      <a:xfrm>
                        <a:off x="2446121" y="5077725"/>
                        <a:ext cx="5059094" cy="963637"/>
                      </a:xfrm>
                      <a:prstGeom prst="rect">
                        <a:avLst/>
                      </a:prstGeom>
                    </p:spPr>
                  </p:pic>
                </p:oleObj>
              </mc:Fallback>
            </mc:AlternateContent>
          </a:graphicData>
        </a:graphic>
      </p:graphicFrame>
    </p:spTree>
    <p:extLst>
      <p:ext uri="{BB962C8B-B14F-4D97-AF65-F5344CB8AC3E}">
        <p14:creationId xmlns:p14="http://schemas.microsoft.com/office/powerpoint/2010/main" val="246074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740AC4-E45E-4A07-BC86-2CC31D5C780F}"/>
              </a:ext>
            </a:extLst>
          </p:cNvPr>
          <p:cNvSpPr>
            <a:spLocks noGrp="1"/>
          </p:cNvSpPr>
          <p:nvPr>
            <p:ph type="title"/>
          </p:nvPr>
        </p:nvSpPr>
        <p:spPr/>
        <p:txBody>
          <a:bodyPr/>
          <a:lstStyle/>
          <a:p>
            <a:r>
              <a:rPr lang="it-IT" dirty="0"/>
              <a:t>Risposta al gradino</a:t>
            </a:r>
          </a:p>
        </p:txBody>
      </p:sp>
      <p:pic>
        <p:nvPicPr>
          <p:cNvPr id="7" name="Segnaposto contenuto 6">
            <a:extLst>
              <a:ext uri="{FF2B5EF4-FFF2-40B4-BE49-F238E27FC236}">
                <a16:creationId xmlns:a16="http://schemas.microsoft.com/office/drawing/2014/main" id="{011455AE-6B3E-474B-BC74-EC2DD6107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369" y="1546762"/>
            <a:ext cx="6390597" cy="5065237"/>
          </a:xfrm>
        </p:spPr>
      </p:pic>
    </p:spTree>
    <p:extLst>
      <p:ext uri="{BB962C8B-B14F-4D97-AF65-F5344CB8AC3E}">
        <p14:creationId xmlns:p14="http://schemas.microsoft.com/office/powerpoint/2010/main" val="1726024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23325E-037F-4D53-A027-934ABE549F9F}"/>
              </a:ext>
            </a:extLst>
          </p:cNvPr>
          <p:cNvSpPr>
            <a:spLocks noGrp="1"/>
          </p:cNvSpPr>
          <p:nvPr>
            <p:ph type="title"/>
          </p:nvPr>
        </p:nvSpPr>
        <p:spPr/>
        <p:txBody>
          <a:bodyPr/>
          <a:lstStyle/>
          <a:p>
            <a:r>
              <a:rPr lang="it-IT" dirty="0"/>
              <a:t>Discretizzazioni</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20F209E-A155-42FB-AB7A-F98FD4559EBA}"/>
                  </a:ext>
                </a:extLst>
              </p:cNvPr>
              <p:cNvSpPr>
                <a:spLocks noGrp="1"/>
              </p:cNvSpPr>
              <p:nvPr>
                <p:ph idx="1"/>
              </p:nvPr>
            </p:nvSpPr>
            <p:spPr/>
            <p:txBody>
              <a:bodyPr/>
              <a:lstStyle/>
              <a:p>
                <a:pPr marL="0" indent="0">
                  <a:buNone/>
                </a:pPr>
                <a:r>
                  <a:rPr lang="it-IT" dirty="0"/>
                  <a:t>Per poter valutare la sequenza di ingressi da dare al sistema è necessario discretizzarlo. Essendo un sistema LTITC soggetto ad ingressi costanti a tratti si può procedere con la tecnica dello </a:t>
                </a:r>
                <a:r>
                  <a:rPr lang="it-IT" i="1" dirty="0"/>
                  <a:t>Zero Order </a:t>
                </a:r>
                <a:r>
                  <a:rPr lang="it-IT" i="1" dirty="0" err="1"/>
                  <a:t>Hold</a:t>
                </a:r>
                <a:r>
                  <a:rPr lang="it-IT" i="1" dirty="0"/>
                  <a:t> </a:t>
                </a:r>
                <a:r>
                  <a:rPr lang="it-IT" dirty="0"/>
                  <a:t>che produce valori esatti ad ogni multiplo del tempo di campionamento. In </a:t>
                </a:r>
                <a:r>
                  <a:rPr lang="it-IT" dirty="0" err="1"/>
                  <a:t>Matlab</a:t>
                </a:r>
                <a:r>
                  <a:rPr lang="it-IT" dirty="0"/>
                  <a:t> questo può essere fatto rapidamente con il comando </a:t>
                </a:r>
                <a:r>
                  <a:rPr lang="it-IT" i="1" dirty="0" err="1"/>
                  <a:t>sysD</a:t>
                </a:r>
                <a:r>
                  <a:rPr lang="it-IT" i="1" dirty="0"/>
                  <a:t>=c2d(sys,</a:t>
                </a:r>
                <a:r>
                  <a:rPr lang="it-IT" i="1" dirty="0" err="1"/>
                  <a:t>Ts</a:t>
                </a:r>
                <a:r>
                  <a:rPr lang="it-IT" i="1" dirty="0"/>
                  <a:t>,'</a:t>
                </a:r>
                <a:r>
                  <a:rPr lang="it-IT" i="1" dirty="0" err="1"/>
                  <a:t>zoh</a:t>
                </a:r>
                <a:r>
                  <a:rPr lang="it-IT" i="1" dirty="0"/>
                  <a:t>’)</a:t>
                </a:r>
                <a:r>
                  <a:rPr lang="it-IT" dirty="0"/>
                  <a:t>.</a:t>
                </a:r>
                <a:endParaRPr lang="it-IT" i="1" dirty="0"/>
              </a:p>
              <a:p>
                <a:pPr marL="0" indent="0">
                  <a:buNone/>
                </a:pPr>
                <a:r>
                  <a:rPr lang="it-IT" dirty="0"/>
                  <a:t>La discretizzazione può alterare alcune proprietà strutturali del sistema come la stabilità (instabilità in questo caso) o la raggiungibilità. Gli autovalori della matrice</a:t>
                </a:r>
                <a14:m>
                  <m:oMath xmlns:m="http://schemas.openxmlformats.org/officeDocument/2006/math">
                    <m:r>
                      <a:rPr lang="it-IT" b="0" i="0"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𝐴</m:t>
                        </m:r>
                      </m:e>
                      <m:sub>
                        <m:r>
                          <a:rPr lang="it-IT" b="0" i="1" smtClean="0">
                            <a:latin typeface="Cambria Math" panose="02040503050406030204" pitchFamily="18" charset="0"/>
                          </a:rPr>
                          <m:t>𝑑</m:t>
                        </m:r>
                      </m:sub>
                    </m:sSub>
                  </m:oMath>
                </a14:m>
                <a:r>
                  <a:rPr lang="it-IT" dirty="0"/>
                  <a:t> sono </a:t>
                </a:r>
                <a14:m>
                  <m:oMath xmlns:m="http://schemas.openxmlformats.org/officeDocument/2006/math">
                    <m:sSub>
                      <m:sSubPr>
                        <m:ctrlPr>
                          <a:rPr lang="it-IT" b="0" i="1" smtClean="0">
                            <a:latin typeface="Cambria Math" panose="02040503050406030204" pitchFamily="18" charset="0"/>
                          </a:rPr>
                        </m:ctrlPr>
                      </m:sSub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𝑖</m:t>
                            </m:r>
                          </m:sub>
                        </m:sSub>
                      </m:e>
                      <m:sub>
                        <m:r>
                          <a:rPr lang="it-IT" b="0" i="1" smtClean="0">
                            <a:latin typeface="Cambria Math" panose="02040503050406030204" pitchFamily="18" charset="0"/>
                          </a:rPr>
                          <m:t>𝑑</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0.99  1±</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−4</m:t>
                                </m:r>
                              </m:sup>
                            </m:sSup>
                          </m:e>
                        </m:d>
                      </m:e>
                      <m:sup>
                        <m:r>
                          <a:rPr lang="it-IT" b="0" i="1" smtClean="0">
                            <a:latin typeface="Cambria Math" panose="02040503050406030204" pitchFamily="18" charset="0"/>
                          </a:rPr>
                          <m:t>𝑇</m:t>
                        </m:r>
                      </m:sup>
                    </m:sSup>
                  </m:oMath>
                </a14:m>
                <a:r>
                  <a:rPr lang="it-IT" dirty="0"/>
                  <a:t> quindi l'instabilità non viene alteratala raggiungibilità la si valuta con le nuove matrici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𝐴</m:t>
                        </m:r>
                      </m:e>
                      <m:sub>
                        <m:r>
                          <a:rPr lang="it-IT" i="1">
                            <a:latin typeface="Cambria Math" panose="02040503050406030204" pitchFamily="18" charset="0"/>
                          </a:rPr>
                          <m:t>𝑑</m:t>
                        </m:r>
                      </m:sub>
                    </m:sSub>
                  </m:oMath>
                </a14:m>
                <a:r>
                  <a:rPr lang="it-IT" dirty="0"/>
                  <a:t> 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𝐵</m:t>
                        </m:r>
                      </m:e>
                      <m:sub>
                        <m:r>
                          <a:rPr lang="it-IT" b="0" i="1" smtClean="0">
                            <a:latin typeface="Cambria Math" panose="02040503050406030204" pitchFamily="18" charset="0"/>
                          </a:rPr>
                          <m:t>𝑑</m:t>
                        </m:r>
                      </m:sub>
                    </m:sSub>
                  </m:oMath>
                </a14:m>
                <a:r>
                  <a:rPr lang="it-IT" dirty="0"/>
                  <a:t> e risulta anch'esso raggiungibile.</a:t>
                </a:r>
              </a:p>
            </p:txBody>
          </p:sp>
        </mc:Choice>
        <mc:Fallback xmlns="">
          <p:sp>
            <p:nvSpPr>
              <p:cNvPr id="3" name="Segnaposto contenuto 2">
                <a:extLst>
                  <a:ext uri="{FF2B5EF4-FFF2-40B4-BE49-F238E27FC236}">
                    <a16:creationId xmlns:a16="http://schemas.microsoft.com/office/drawing/2014/main" id="{B20F209E-A155-42FB-AB7A-F98FD4559EBA}"/>
                  </a:ext>
                </a:extLst>
              </p:cNvPr>
              <p:cNvSpPr>
                <a:spLocks noGrp="1" noRot="1" noChangeAspect="1" noMove="1" noResize="1" noEditPoints="1" noAdjustHandles="1" noChangeArrowheads="1" noChangeShapeType="1" noTextEdit="1"/>
              </p:cNvSpPr>
              <p:nvPr>
                <p:ph idx="1"/>
              </p:nvPr>
            </p:nvSpPr>
            <p:spPr>
              <a:blipFill>
                <a:blip r:embed="rId2"/>
                <a:stretch>
                  <a:fillRect l="-567" t="-942"/>
                </a:stretch>
              </a:blipFill>
            </p:spPr>
            <p:txBody>
              <a:bodyPr/>
              <a:lstStyle/>
              <a:p>
                <a:r>
                  <a:rPr lang="it-IT">
                    <a:noFill/>
                  </a:rPr>
                  <a:t> </a:t>
                </a:r>
              </a:p>
            </p:txBody>
          </p:sp>
        </mc:Fallback>
      </mc:AlternateContent>
    </p:spTree>
    <p:extLst>
      <p:ext uri="{BB962C8B-B14F-4D97-AF65-F5344CB8AC3E}">
        <p14:creationId xmlns:p14="http://schemas.microsoft.com/office/powerpoint/2010/main" val="4053944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07E0F4-ED2C-4F2D-AB9B-20E85B3605DE}"/>
              </a:ext>
            </a:extLst>
          </p:cNvPr>
          <p:cNvSpPr>
            <a:spLocks noGrp="1"/>
          </p:cNvSpPr>
          <p:nvPr>
            <p:ph type="title"/>
          </p:nvPr>
        </p:nvSpPr>
        <p:spPr/>
        <p:txBody>
          <a:bodyPr/>
          <a:lstStyle/>
          <a:p>
            <a:r>
              <a:rPr lang="it-IT" dirty="0"/>
              <a:t>Simulazioni – </a:t>
            </a:r>
            <a:r>
              <a:rPr lang="it-IT" dirty="0" err="1"/>
              <a:t>Simulink</a:t>
            </a:r>
            <a:r>
              <a:rPr lang="it-IT" dirty="0"/>
              <a:t> models</a:t>
            </a:r>
          </a:p>
        </p:txBody>
      </p:sp>
      <p:pic>
        <p:nvPicPr>
          <p:cNvPr id="8" name="Segnaposto contenuto 7">
            <a:extLst>
              <a:ext uri="{FF2B5EF4-FFF2-40B4-BE49-F238E27FC236}">
                <a16:creationId xmlns:a16="http://schemas.microsoft.com/office/drawing/2014/main" id="{5D89B813-81B1-49B4-A9F1-412C08073F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121" y="1740909"/>
            <a:ext cx="8297881" cy="4507491"/>
          </a:xfrm>
        </p:spPr>
      </p:pic>
    </p:spTree>
    <p:extLst>
      <p:ext uri="{BB962C8B-B14F-4D97-AF65-F5344CB8AC3E}">
        <p14:creationId xmlns:p14="http://schemas.microsoft.com/office/powerpoint/2010/main" val="197333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27CA60-A3B8-4E0A-98C5-336908872A6D}"/>
              </a:ext>
            </a:extLst>
          </p:cNvPr>
          <p:cNvSpPr>
            <a:spLocks noGrp="1"/>
          </p:cNvSpPr>
          <p:nvPr>
            <p:ph type="title"/>
          </p:nvPr>
        </p:nvSpPr>
        <p:spPr/>
        <p:txBody>
          <a:bodyPr/>
          <a:lstStyle/>
          <a:p>
            <a:r>
              <a:rPr lang="it-IT" dirty="0"/>
              <a:t>Simulazioni – </a:t>
            </a:r>
            <a:r>
              <a:rPr lang="it-IT" dirty="0" err="1"/>
              <a:t>Simulink</a:t>
            </a:r>
            <a:r>
              <a:rPr lang="it-IT" dirty="0"/>
              <a:t> models</a:t>
            </a:r>
          </a:p>
        </p:txBody>
      </p:sp>
      <p:pic>
        <p:nvPicPr>
          <p:cNvPr id="5" name="Segnaposto contenuto 4">
            <a:extLst>
              <a:ext uri="{FF2B5EF4-FFF2-40B4-BE49-F238E27FC236}">
                <a16:creationId xmlns:a16="http://schemas.microsoft.com/office/drawing/2014/main" id="{484FEFDD-6823-497B-9F7B-81824A1AE8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80916"/>
            <a:ext cx="8596312" cy="3240781"/>
          </a:xfrm>
        </p:spPr>
      </p:pic>
    </p:spTree>
    <p:extLst>
      <p:ext uri="{BB962C8B-B14F-4D97-AF65-F5344CB8AC3E}">
        <p14:creationId xmlns:p14="http://schemas.microsoft.com/office/powerpoint/2010/main" val="174924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270DB2-8270-4B4B-8F20-85846BB74824}"/>
              </a:ext>
            </a:extLst>
          </p:cNvPr>
          <p:cNvSpPr>
            <a:spLocks noGrp="1"/>
          </p:cNvSpPr>
          <p:nvPr>
            <p:ph type="title"/>
          </p:nvPr>
        </p:nvSpPr>
        <p:spPr/>
        <p:txBody>
          <a:bodyPr/>
          <a:lstStyle/>
          <a:p>
            <a:r>
              <a:rPr lang="it-IT" dirty="0"/>
              <a:t>Simulazioni – </a:t>
            </a:r>
            <a:r>
              <a:rPr lang="it-IT" dirty="0" err="1"/>
              <a:t>Simulink</a:t>
            </a:r>
            <a:r>
              <a:rPr lang="it-IT" dirty="0"/>
              <a:t> models</a:t>
            </a:r>
          </a:p>
        </p:txBody>
      </p:sp>
      <p:pic>
        <p:nvPicPr>
          <p:cNvPr id="5" name="Segnaposto contenuto 4">
            <a:extLst>
              <a:ext uri="{FF2B5EF4-FFF2-40B4-BE49-F238E27FC236}">
                <a16:creationId xmlns:a16="http://schemas.microsoft.com/office/drawing/2014/main" id="{7BC7E26F-D657-47A4-A698-A64A980E55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321373"/>
            <a:ext cx="8596312" cy="3559867"/>
          </a:xfrm>
        </p:spPr>
      </p:pic>
    </p:spTree>
    <p:extLst>
      <p:ext uri="{BB962C8B-B14F-4D97-AF65-F5344CB8AC3E}">
        <p14:creationId xmlns:p14="http://schemas.microsoft.com/office/powerpoint/2010/main" val="305044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BADB2A-7D1D-4570-9FFD-4BB4DE0352AD}"/>
              </a:ext>
            </a:extLst>
          </p:cNvPr>
          <p:cNvSpPr>
            <a:spLocks noGrp="1"/>
          </p:cNvSpPr>
          <p:nvPr>
            <p:ph type="title"/>
          </p:nvPr>
        </p:nvSpPr>
        <p:spPr/>
        <p:txBody>
          <a:bodyPr/>
          <a:lstStyle/>
          <a:p>
            <a:r>
              <a:rPr lang="it-IT" dirty="0"/>
              <a:t>Pianificazione ottima non vincolata</a:t>
            </a:r>
          </a:p>
        </p:txBody>
      </p:sp>
      <p:sp>
        <p:nvSpPr>
          <p:cNvPr id="3" name="Segnaposto contenuto 2">
            <a:extLst>
              <a:ext uri="{FF2B5EF4-FFF2-40B4-BE49-F238E27FC236}">
                <a16:creationId xmlns:a16="http://schemas.microsoft.com/office/drawing/2014/main" id="{E3297EDF-837F-47B7-A92D-62598E4C9A8B}"/>
              </a:ext>
            </a:extLst>
          </p:cNvPr>
          <p:cNvSpPr>
            <a:spLocks noGrp="1"/>
          </p:cNvSpPr>
          <p:nvPr>
            <p:ph idx="1"/>
          </p:nvPr>
        </p:nvSpPr>
        <p:spPr/>
        <p:txBody>
          <a:bodyPr/>
          <a:lstStyle/>
          <a:p>
            <a:pPr marL="0" indent="0">
              <a:buNone/>
            </a:pPr>
            <a:r>
              <a:rPr lang="it-IT" dirty="0"/>
              <a:t>Fissato un numero di passi p=1200, corrispondenti a 60 secondi, si vuole calcolare qual è la sequenza degli ingressi da fornire al sistema per portarlo all’altitudine desiderata minimizzando la norma euclidea del vettore degli ingressi. Tale pianificazione viene realizzata tenendo in considerazione che</a:t>
            </a:r>
          </a:p>
        </p:txBody>
      </p:sp>
      <p:graphicFrame>
        <p:nvGraphicFramePr>
          <p:cNvPr id="4" name="Oggetto 3">
            <a:extLst>
              <a:ext uri="{FF2B5EF4-FFF2-40B4-BE49-F238E27FC236}">
                <a16:creationId xmlns:a16="http://schemas.microsoft.com/office/drawing/2014/main" id="{9359AD16-A63D-460A-A0E7-D42DE1C8E46C}"/>
              </a:ext>
            </a:extLst>
          </p:cNvPr>
          <p:cNvGraphicFramePr>
            <a:graphicFrameLocks noChangeAspect="1"/>
          </p:cNvGraphicFramePr>
          <p:nvPr>
            <p:extLst>
              <p:ext uri="{D42A27DB-BD31-4B8C-83A1-F6EECF244321}">
                <p14:modId xmlns:p14="http://schemas.microsoft.com/office/powerpoint/2010/main" val="3228372"/>
              </p:ext>
            </p:extLst>
          </p:nvPr>
        </p:nvGraphicFramePr>
        <p:xfrm>
          <a:off x="1652270" y="3351674"/>
          <a:ext cx="6889402" cy="1498601"/>
        </p:xfrm>
        <a:graphic>
          <a:graphicData uri="http://schemas.openxmlformats.org/presentationml/2006/ole">
            <mc:AlternateContent xmlns:mc="http://schemas.openxmlformats.org/markup-compatibility/2006">
              <mc:Choice xmlns:v="urn:schemas-microsoft-com:vml" Requires="v">
                <p:oleObj spid="_x0000_s10266" name="Equation" r:id="rId3" imgW="4203360" imgH="914400" progId="Equation.DSMT4">
                  <p:embed/>
                </p:oleObj>
              </mc:Choice>
              <mc:Fallback>
                <p:oleObj name="Equation" r:id="rId3" imgW="4203360" imgH="914400" progId="Equation.DSMT4">
                  <p:embed/>
                  <p:pic>
                    <p:nvPicPr>
                      <p:cNvPr id="0" name=""/>
                      <p:cNvPicPr/>
                      <p:nvPr/>
                    </p:nvPicPr>
                    <p:blipFill>
                      <a:blip r:embed="rId4"/>
                      <a:stretch>
                        <a:fillRect/>
                      </a:stretch>
                    </p:blipFill>
                    <p:spPr>
                      <a:xfrm>
                        <a:off x="1652270" y="3351674"/>
                        <a:ext cx="6889402" cy="149860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A0355E21-2309-4B2F-A655-300A55E80FC3}"/>
                  </a:ext>
                </a:extLst>
              </p:cNvPr>
              <p:cNvSpPr txBox="1"/>
              <p:nvPr/>
            </p:nvSpPr>
            <p:spPr>
              <a:xfrm>
                <a:off x="677334" y="4850275"/>
                <a:ext cx="5310621" cy="369332"/>
              </a:xfrm>
              <a:prstGeom prst="rect">
                <a:avLst/>
              </a:prstGeom>
              <a:noFill/>
            </p:spPr>
            <p:txBody>
              <a:bodyPr wrap="none" rtlCol="0">
                <a:spAutoFit/>
              </a:bodyPr>
              <a:lstStyle/>
              <a:p>
                <a:r>
                  <a:rPr lang="it-IT" dirty="0"/>
                  <a:t>da cui, essendo sistematicamente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0</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0  0  0</m:t>
                            </m:r>
                          </m:e>
                        </m:d>
                      </m:e>
                      <m:sup>
                        <m:r>
                          <a:rPr lang="it-IT" b="0" i="1" smtClean="0">
                            <a:latin typeface="Cambria Math" panose="02040503050406030204" pitchFamily="18" charset="0"/>
                          </a:rPr>
                          <m:t>𝑇</m:t>
                        </m:r>
                      </m:sup>
                    </m:sSup>
                  </m:oMath>
                </a14:m>
                <a:r>
                  <a:rPr lang="it-IT" dirty="0"/>
                  <a:t>,</a:t>
                </a:r>
              </a:p>
            </p:txBody>
          </p:sp>
        </mc:Choice>
        <mc:Fallback xmlns="">
          <p:sp>
            <p:nvSpPr>
              <p:cNvPr id="5" name="CasellaDiTesto 4">
                <a:extLst>
                  <a:ext uri="{FF2B5EF4-FFF2-40B4-BE49-F238E27FC236}">
                    <a16:creationId xmlns:a16="http://schemas.microsoft.com/office/drawing/2014/main" id="{A0355E21-2309-4B2F-A655-300A55E80FC3}"/>
                  </a:ext>
                </a:extLst>
              </p:cNvPr>
              <p:cNvSpPr txBox="1">
                <a:spLocks noRot="1" noChangeAspect="1" noMove="1" noResize="1" noEditPoints="1" noAdjustHandles="1" noChangeArrowheads="1" noChangeShapeType="1" noTextEdit="1"/>
              </p:cNvSpPr>
              <p:nvPr/>
            </p:nvSpPr>
            <p:spPr>
              <a:xfrm>
                <a:off x="677334" y="4850275"/>
                <a:ext cx="5310621" cy="369332"/>
              </a:xfrm>
              <a:prstGeom prst="rect">
                <a:avLst/>
              </a:prstGeom>
              <a:blipFill>
                <a:blip r:embed="rId5"/>
                <a:stretch>
                  <a:fillRect l="-918" t="-11667" b="-25000"/>
                </a:stretch>
              </a:blipFill>
            </p:spPr>
            <p:txBody>
              <a:bodyPr/>
              <a:lstStyle/>
              <a:p>
                <a:r>
                  <a:rPr lang="it-IT">
                    <a:noFill/>
                  </a:rPr>
                  <a:t> </a:t>
                </a:r>
              </a:p>
            </p:txBody>
          </p:sp>
        </mc:Fallback>
      </mc:AlternateContent>
      <p:graphicFrame>
        <p:nvGraphicFramePr>
          <p:cNvPr id="6" name="Oggetto 5">
            <a:extLst>
              <a:ext uri="{FF2B5EF4-FFF2-40B4-BE49-F238E27FC236}">
                <a16:creationId xmlns:a16="http://schemas.microsoft.com/office/drawing/2014/main" id="{BE591786-F835-46FC-8D26-775F340C4E5B}"/>
              </a:ext>
            </a:extLst>
          </p:cNvPr>
          <p:cNvGraphicFramePr>
            <a:graphicFrameLocks noChangeAspect="1"/>
          </p:cNvGraphicFramePr>
          <p:nvPr>
            <p:extLst>
              <p:ext uri="{D42A27DB-BD31-4B8C-83A1-F6EECF244321}">
                <p14:modId xmlns:p14="http://schemas.microsoft.com/office/powerpoint/2010/main" val="3763214117"/>
              </p:ext>
            </p:extLst>
          </p:nvPr>
        </p:nvGraphicFramePr>
        <p:xfrm>
          <a:off x="1652270" y="5153615"/>
          <a:ext cx="6985927" cy="1638393"/>
        </p:xfrm>
        <a:graphic>
          <a:graphicData uri="http://schemas.openxmlformats.org/presentationml/2006/ole">
            <mc:AlternateContent xmlns:mc="http://schemas.openxmlformats.org/markup-compatibility/2006">
              <mc:Choice xmlns:v="urn:schemas-microsoft-com:vml" Requires="v">
                <p:oleObj spid="_x0000_s10267" name="Equation" r:id="rId6" imgW="3898800" imgH="914400" progId="Equation.DSMT4">
                  <p:embed/>
                </p:oleObj>
              </mc:Choice>
              <mc:Fallback>
                <p:oleObj name="Equation" r:id="rId6" imgW="3898800" imgH="914400" progId="Equation.DSMT4">
                  <p:embed/>
                  <p:pic>
                    <p:nvPicPr>
                      <p:cNvPr id="0" name=""/>
                      <p:cNvPicPr/>
                      <p:nvPr/>
                    </p:nvPicPr>
                    <p:blipFill>
                      <a:blip r:embed="rId7"/>
                      <a:stretch>
                        <a:fillRect/>
                      </a:stretch>
                    </p:blipFill>
                    <p:spPr>
                      <a:xfrm>
                        <a:off x="1652270" y="5153615"/>
                        <a:ext cx="6985927" cy="1638393"/>
                      </a:xfrm>
                      <a:prstGeom prst="rect">
                        <a:avLst/>
                      </a:prstGeom>
                    </p:spPr>
                  </p:pic>
                </p:oleObj>
              </mc:Fallback>
            </mc:AlternateContent>
          </a:graphicData>
        </a:graphic>
      </p:graphicFrame>
    </p:spTree>
    <p:extLst>
      <p:ext uri="{BB962C8B-B14F-4D97-AF65-F5344CB8AC3E}">
        <p14:creationId xmlns:p14="http://schemas.microsoft.com/office/powerpoint/2010/main" val="907165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9ED031-7624-4794-BE8A-C7924075232E}"/>
              </a:ext>
            </a:extLst>
          </p:cNvPr>
          <p:cNvSpPr>
            <a:spLocks noGrp="1"/>
          </p:cNvSpPr>
          <p:nvPr>
            <p:ph type="title"/>
          </p:nvPr>
        </p:nvSpPr>
        <p:spPr/>
        <p:txBody>
          <a:bodyPr/>
          <a:lstStyle/>
          <a:p>
            <a:r>
              <a:rPr lang="it-IT" dirty="0"/>
              <a:t>Pianificazione ottima non vincolata</a:t>
            </a:r>
          </a:p>
        </p:txBody>
      </p:sp>
      <p:pic>
        <p:nvPicPr>
          <p:cNvPr id="12" name="Segnaposto contenuto 11">
            <a:extLst>
              <a:ext uri="{FF2B5EF4-FFF2-40B4-BE49-F238E27FC236}">
                <a16:creationId xmlns:a16="http://schemas.microsoft.com/office/drawing/2014/main" id="{BA1235C4-E5BB-4A00-B757-75ECDD044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975" y="2160588"/>
            <a:ext cx="8432087" cy="3881437"/>
          </a:xfrm>
        </p:spPr>
      </p:pic>
      <p:sp>
        <p:nvSpPr>
          <p:cNvPr id="3" name="CasellaDiTesto 2">
            <a:extLst>
              <a:ext uri="{FF2B5EF4-FFF2-40B4-BE49-F238E27FC236}">
                <a16:creationId xmlns:a16="http://schemas.microsoft.com/office/drawing/2014/main" id="{4BA88FA0-358E-4BF8-8C03-2011C084732D}"/>
              </a:ext>
            </a:extLst>
          </p:cNvPr>
          <p:cNvSpPr txBox="1"/>
          <p:nvPr/>
        </p:nvSpPr>
        <p:spPr>
          <a:xfrm>
            <a:off x="759975" y="6272213"/>
            <a:ext cx="785793" cy="307777"/>
          </a:xfrm>
          <a:prstGeom prst="rect">
            <a:avLst/>
          </a:prstGeom>
          <a:noFill/>
        </p:spPr>
        <p:txBody>
          <a:bodyPr wrap="none" rtlCol="0">
            <a:spAutoFit/>
          </a:bodyPr>
          <a:lstStyle/>
          <a:p>
            <a:r>
              <a:rPr lang="it-IT" sz="1400" dirty="0"/>
              <a:t>Ingressi</a:t>
            </a:r>
          </a:p>
        </p:txBody>
      </p:sp>
    </p:spTree>
    <p:extLst>
      <p:ext uri="{BB962C8B-B14F-4D97-AF65-F5344CB8AC3E}">
        <p14:creationId xmlns:p14="http://schemas.microsoft.com/office/powerpoint/2010/main" val="1607202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9ED031-7624-4794-BE8A-C7924075232E}"/>
              </a:ext>
            </a:extLst>
          </p:cNvPr>
          <p:cNvSpPr>
            <a:spLocks noGrp="1"/>
          </p:cNvSpPr>
          <p:nvPr>
            <p:ph type="title"/>
          </p:nvPr>
        </p:nvSpPr>
        <p:spPr/>
        <p:txBody>
          <a:bodyPr/>
          <a:lstStyle/>
          <a:p>
            <a:r>
              <a:rPr lang="it-IT" dirty="0"/>
              <a:t>Pianificazione ottima non vincolata</a:t>
            </a:r>
          </a:p>
        </p:txBody>
      </p:sp>
      <p:pic>
        <p:nvPicPr>
          <p:cNvPr id="11" name="Segnaposto contenuto 10">
            <a:extLst>
              <a:ext uri="{FF2B5EF4-FFF2-40B4-BE49-F238E27FC236}">
                <a16:creationId xmlns:a16="http://schemas.microsoft.com/office/drawing/2014/main" id="{14A1E63C-6965-427E-B852-D7A025587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1128" y="2160588"/>
            <a:ext cx="8409781" cy="3881437"/>
          </a:xfrm>
        </p:spPr>
      </p:pic>
      <p:sp>
        <p:nvSpPr>
          <p:cNvPr id="3" name="CasellaDiTesto 2">
            <a:extLst>
              <a:ext uri="{FF2B5EF4-FFF2-40B4-BE49-F238E27FC236}">
                <a16:creationId xmlns:a16="http://schemas.microsoft.com/office/drawing/2014/main" id="{BB74B538-F2C8-4F5C-8F0C-02AD9B9022B1}"/>
              </a:ext>
            </a:extLst>
          </p:cNvPr>
          <p:cNvSpPr txBox="1"/>
          <p:nvPr/>
        </p:nvSpPr>
        <p:spPr>
          <a:xfrm>
            <a:off x="771128" y="6248400"/>
            <a:ext cx="6352188" cy="523220"/>
          </a:xfrm>
          <a:prstGeom prst="rect">
            <a:avLst/>
          </a:prstGeom>
          <a:noFill/>
        </p:spPr>
        <p:txBody>
          <a:bodyPr wrap="none" rtlCol="0">
            <a:spAutoFit/>
          </a:bodyPr>
          <a:lstStyle/>
          <a:p>
            <a:r>
              <a:rPr lang="it-IT" sz="1400" dirty="0"/>
              <a:t>Rosso: andamento quota sistema linearizzato (il discretizzato è sovrapposto)</a:t>
            </a:r>
          </a:p>
          <a:p>
            <a:r>
              <a:rPr lang="it-IT" sz="1400" dirty="0"/>
              <a:t>Giallo: andamento quota sistema non lineare</a:t>
            </a:r>
          </a:p>
        </p:txBody>
      </p:sp>
    </p:spTree>
    <p:extLst>
      <p:ext uri="{BB962C8B-B14F-4D97-AF65-F5344CB8AC3E}">
        <p14:creationId xmlns:p14="http://schemas.microsoft.com/office/powerpoint/2010/main" val="2566165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9ED031-7624-4794-BE8A-C7924075232E}"/>
              </a:ext>
            </a:extLst>
          </p:cNvPr>
          <p:cNvSpPr>
            <a:spLocks noGrp="1"/>
          </p:cNvSpPr>
          <p:nvPr>
            <p:ph type="title"/>
          </p:nvPr>
        </p:nvSpPr>
        <p:spPr/>
        <p:txBody>
          <a:bodyPr/>
          <a:lstStyle/>
          <a:p>
            <a:r>
              <a:rPr lang="it-IT" dirty="0"/>
              <a:t>Pianificazione ottima non vincolata</a:t>
            </a:r>
          </a:p>
        </p:txBody>
      </p:sp>
      <p:pic>
        <p:nvPicPr>
          <p:cNvPr id="11" name="Segnaposto contenuto 10">
            <a:extLst>
              <a:ext uri="{FF2B5EF4-FFF2-40B4-BE49-F238E27FC236}">
                <a16:creationId xmlns:a16="http://schemas.microsoft.com/office/drawing/2014/main" id="{592EF85E-1AC2-43A1-B93B-9FC8A8F9AD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097" y="2160588"/>
            <a:ext cx="8339844" cy="3881437"/>
          </a:xfrm>
        </p:spPr>
      </p:pic>
      <p:sp>
        <p:nvSpPr>
          <p:cNvPr id="12" name="CasellaDiTesto 11">
            <a:extLst>
              <a:ext uri="{FF2B5EF4-FFF2-40B4-BE49-F238E27FC236}">
                <a16:creationId xmlns:a16="http://schemas.microsoft.com/office/drawing/2014/main" id="{0B53F05C-F04F-4BC7-89B5-B15C8E8C1E30}"/>
              </a:ext>
            </a:extLst>
          </p:cNvPr>
          <p:cNvSpPr txBox="1"/>
          <p:nvPr/>
        </p:nvSpPr>
        <p:spPr>
          <a:xfrm>
            <a:off x="677334" y="6072505"/>
            <a:ext cx="6609502" cy="523220"/>
          </a:xfrm>
          <a:prstGeom prst="rect">
            <a:avLst/>
          </a:prstGeom>
          <a:noFill/>
        </p:spPr>
        <p:txBody>
          <a:bodyPr wrap="none" rtlCol="0">
            <a:spAutoFit/>
          </a:bodyPr>
          <a:lstStyle/>
          <a:p>
            <a:r>
              <a:rPr lang="it-IT" sz="1400" dirty="0"/>
              <a:t>Andamento quota sistema linearizzato e non lineare (sono quasi indistinguibili).</a:t>
            </a:r>
          </a:p>
          <a:p>
            <a:r>
              <a:rPr lang="it-IT" sz="1400" dirty="0"/>
              <a:t>Per le altre pianificazioni verrà riportato solo il grafico degli ingressi pianificati.</a:t>
            </a:r>
          </a:p>
        </p:txBody>
      </p:sp>
    </p:spTree>
    <p:extLst>
      <p:ext uri="{BB962C8B-B14F-4D97-AF65-F5344CB8AC3E}">
        <p14:creationId xmlns:p14="http://schemas.microsoft.com/office/powerpoint/2010/main" val="3937991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9D78E6-25ED-4FB9-8978-EAFA25AA291A}"/>
              </a:ext>
            </a:extLst>
          </p:cNvPr>
          <p:cNvSpPr>
            <a:spLocks noGrp="1"/>
          </p:cNvSpPr>
          <p:nvPr>
            <p:ph type="title"/>
          </p:nvPr>
        </p:nvSpPr>
        <p:spPr/>
        <p:txBody>
          <a:bodyPr/>
          <a:lstStyle/>
          <a:p>
            <a:r>
              <a:rPr lang="it-IT" dirty="0"/>
              <a:t>Descrizione sistema</a:t>
            </a:r>
          </a:p>
        </p:txBody>
      </p:sp>
      <p:sp>
        <p:nvSpPr>
          <p:cNvPr id="3" name="Segnaposto contenuto 2">
            <a:extLst>
              <a:ext uri="{FF2B5EF4-FFF2-40B4-BE49-F238E27FC236}">
                <a16:creationId xmlns:a16="http://schemas.microsoft.com/office/drawing/2014/main" id="{0FB085EB-AC6F-465D-A166-611401138B92}"/>
              </a:ext>
            </a:extLst>
          </p:cNvPr>
          <p:cNvSpPr>
            <a:spLocks noGrp="1"/>
          </p:cNvSpPr>
          <p:nvPr>
            <p:ph idx="1"/>
          </p:nvPr>
        </p:nvSpPr>
        <p:spPr/>
        <p:txBody>
          <a:bodyPr/>
          <a:lstStyle/>
          <a:p>
            <a:pPr marL="0" indent="0">
              <a:buNone/>
            </a:pPr>
            <a:r>
              <a:rPr lang="it-IT" dirty="0"/>
              <a:t>Un dirigibile è un mezzo di trasporto che sfrutta la spinta di Archimede per galleggiare nell'aria e restare in quota. Questa spinta, nel dirigibile termico, nasce dalla diversa densità tra aria interna ed esterna ottenuta riscaldando l'ambiente chiuso con dei bruciatori.</a:t>
            </a:r>
          </a:p>
          <a:p>
            <a:pPr marL="0" indent="0">
              <a:buNone/>
            </a:pPr>
            <a:r>
              <a:rPr lang="it-IT" dirty="0"/>
              <a:t>L'ambiente esterno viene modellato secondo le indicazioni dell’</a:t>
            </a:r>
            <a:r>
              <a:rPr lang="it-IT" i="1" dirty="0"/>
              <a:t>International</a:t>
            </a:r>
            <a:r>
              <a:rPr lang="it-IT" dirty="0"/>
              <a:t> </a:t>
            </a:r>
            <a:r>
              <a:rPr lang="it-IT" i="1" dirty="0"/>
              <a:t>Standard </a:t>
            </a:r>
            <a:r>
              <a:rPr lang="it-IT" i="1" dirty="0" err="1"/>
              <a:t>Atmosphere</a:t>
            </a:r>
            <a:r>
              <a:rPr lang="it-IT" i="1" dirty="0"/>
              <a:t> (ISA),</a:t>
            </a:r>
            <a:r>
              <a:rPr lang="it-IT" dirty="0"/>
              <a:t> ossia secondo le seguenti leggi</a:t>
            </a:r>
          </a:p>
        </p:txBody>
      </p:sp>
      <p:graphicFrame>
        <p:nvGraphicFramePr>
          <p:cNvPr id="4" name="Oggetto 3">
            <a:extLst>
              <a:ext uri="{FF2B5EF4-FFF2-40B4-BE49-F238E27FC236}">
                <a16:creationId xmlns:a16="http://schemas.microsoft.com/office/drawing/2014/main" id="{8EDEA1D6-C5B7-46E2-8514-D9110DF2082C}"/>
              </a:ext>
            </a:extLst>
          </p:cNvPr>
          <p:cNvGraphicFramePr>
            <a:graphicFrameLocks noChangeAspect="1"/>
          </p:cNvGraphicFramePr>
          <p:nvPr>
            <p:extLst>
              <p:ext uri="{D42A27DB-BD31-4B8C-83A1-F6EECF244321}">
                <p14:modId xmlns:p14="http://schemas.microsoft.com/office/powerpoint/2010/main" val="2914196069"/>
              </p:ext>
            </p:extLst>
          </p:nvPr>
        </p:nvGraphicFramePr>
        <p:xfrm>
          <a:off x="3582636" y="4100975"/>
          <a:ext cx="2786063" cy="2387600"/>
        </p:xfrm>
        <a:graphic>
          <a:graphicData uri="http://schemas.openxmlformats.org/presentationml/2006/ole">
            <mc:AlternateContent xmlns:mc="http://schemas.openxmlformats.org/markup-compatibility/2006">
              <mc:Choice xmlns:v="urn:schemas-microsoft-com:vml" Requires="v">
                <p:oleObj spid="_x0000_s4115" name="Equation" r:id="rId3" imgW="2785888" imgH="2388326" progId="Equation.DSMT4">
                  <p:embed/>
                </p:oleObj>
              </mc:Choice>
              <mc:Fallback>
                <p:oleObj name="Equation" r:id="rId3" imgW="2785888" imgH="2388326" progId="Equation.DSMT4">
                  <p:embed/>
                  <p:pic>
                    <p:nvPicPr>
                      <p:cNvPr id="0" name=""/>
                      <p:cNvPicPr/>
                      <p:nvPr/>
                    </p:nvPicPr>
                    <p:blipFill>
                      <a:blip r:embed="rId4"/>
                      <a:stretch>
                        <a:fillRect/>
                      </a:stretch>
                    </p:blipFill>
                    <p:spPr>
                      <a:xfrm>
                        <a:off x="3582636" y="4100975"/>
                        <a:ext cx="2786063" cy="2387600"/>
                      </a:xfrm>
                      <a:prstGeom prst="rect">
                        <a:avLst/>
                      </a:prstGeom>
                    </p:spPr>
                  </p:pic>
                </p:oleObj>
              </mc:Fallback>
            </mc:AlternateContent>
          </a:graphicData>
        </a:graphic>
      </p:graphicFrame>
      <p:sp>
        <p:nvSpPr>
          <p:cNvPr id="5" name="CasellaDiTesto 4">
            <a:extLst>
              <a:ext uri="{FF2B5EF4-FFF2-40B4-BE49-F238E27FC236}">
                <a16:creationId xmlns:a16="http://schemas.microsoft.com/office/drawing/2014/main" id="{FB38D6FF-27F3-49DB-8CFB-61CFD8DE2278}"/>
              </a:ext>
            </a:extLst>
          </p:cNvPr>
          <p:cNvSpPr txBox="1"/>
          <p:nvPr/>
        </p:nvSpPr>
        <p:spPr>
          <a:xfrm>
            <a:off x="676183" y="6477876"/>
            <a:ext cx="5419817" cy="338554"/>
          </a:xfrm>
          <a:prstGeom prst="rect">
            <a:avLst/>
          </a:prstGeom>
          <a:noFill/>
        </p:spPr>
        <p:txBody>
          <a:bodyPr wrap="none" rtlCol="0">
            <a:spAutoFit/>
          </a:bodyPr>
          <a:lstStyle/>
          <a:p>
            <a:r>
              <a:rPr lang="it-IT" sz="1600" dirty="0"/>
              <a:t>N.B. I valori numerici seguiranno nell’apposito paragrafo</a:t>
            </a:r>
          </a:p>
        </p:txBody>
      </p:sp>
    </p:spTree>
    <p:extLst>
      <p:ext uri="{BB962C8B-B14F-4D97-AF65-F5344CB8AC3E}">
        <p14:creationId xmlns:p14="http://schemas.microsoft.com/office/powerpoint/2010/main" val="3516887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1F332F-CB66-421C-9731-8FF4A8130F6C}"/>
              </a:ext>
            </a:extLst>
          </p:cNvPr>
          <p:cNvSpPr>
            <a:spLocks noGrp="1"/>
          </p:cNvSpPr>
          <p:nvPr>
            <p:ph type="title"/>
          </p:nvPr>
        </p:nvSpPr>
        <p:spPr/>
        <p:txBody>
          <a:bodyPr/>
          <a:lstStyle/>
          <a:p>
            <a:r>
              <a:rPr lang="it-IT" dirty="0"/>
              <a:t>Pianificazione ottima con vincoli sugli ingressi</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24960B8F-1740-411F-92AF-966B8C1006A5}"/>
                  </a:ext>
                </a:extLst>
              </p:cNvPr>
              <p:cNvSpPr>
                <a:spLocks noGrp="1"/>
              </p:cNvSpPr>
              <p:nvPr>
                <p:ph idx="1"/>
              </p:nvPr>
            </p:nvSpPr>
            <p:spPr/>
            <p:txBody>
              <a:bodyPr/>
              <a:lstStyle/>
              <a:p>
                <a:r>
                  <a:rPr lang="it-IT" dirty="0"/>
                  <a:t>Il bruciatore non può sottrarre calore dall'aria, quindi, ricordando che tutta la pianificazione è stata effettuata attorno al punto di equilibrio a cui corrisponde un ingresso </a:t>
                </a:r>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𝑣</m:t>
                        </m:r>
                      </m:e>
                    </m:acc>
                  </m:oMath>
                </a14:m>
                <a:r>
                  <a:rPr lang="it-IT" dirty="0"/>
                  <a:t>, occorre imporre che </a:t>
                </a:r>
                <a14:m>
                  <m:oMath xmlns:m="http://schemas.openxmlformats.org/officeDocument/2006/math">
                    <m:r>
                      <a:rPr lang="it-IT" b="0" i="1" smtClean="0">
                        <a:latin typeface="Cambria Math" panose="02040503050406030204" pitchFamily="18" charset="0"/>
                      </a:rPr>
                      <m:t>𝑣</m:t>
                    </m:r>
                    <m:r>
                      <a:rPr lang="it-IT" b="0" i="1" smtClean="0">
                        <a:latin typeface="Cambria Math" panose="02040503050406030204" pitchFamily="18" charset="0"/>
                      </a:rPr>
                      <m:t>≥−</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𝑣</m:t>
                        </m:r>
                      </m:e>
                    </m:acc>
                  </m:oMath>
                </a14:m>
                <a:endParaRPr lang="it-IT" dirty="0"/>
              </a:p>
              <a:p>
                <a:r>
                  <a:rPr lang="it-IT" dirty="0"/>
                  <a:t>Il bruciatore non può fornire potenza illimitata, quindi c'è un limite superiore che viene fissato a 600 W</a:t>
                </a:r>
              </a:p>
              <a:p>
                <a:pPr marL="0" indent="0">
                  <a:buNone/>
                </a:pPr>
                <a:r>
                  <a:rPr lang="it-IT" dirty="0"/>
                  <a:t>Si procede aumentando il numero di passi fin quando il vincolo non viene rispettato. Per fare ciò viene implementato un ciclo </a:t>
                </a:r>
                <a:r>
                  <a:rPr lang="it-IT" i="1" dirty="0" err="1"/>
                  <a:t>while</a:t>
                </a:r>
                <a:r>
                  <a:rPr lang="it-IT" i="1" dirty="0"/>
                  <a:t> </a:t>
                </a:r>
                <a:r>
                  <a:rPr lang="it-IT" dirty="0"/>
                  <a:t>che risolve le equazioni precedenti fino al passo p-1: infatti, essendo </a:t>
                </a:r>
                <a14:m>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r>
                      <a:rPr lang="it-IT" b="0" i="1" smtClean="0">
                        <a:latin typeface="Cambria Math" panose="02040503050406030204" pitchFamily="18" charset="0"/>
                      </a:rPr>
                      <m:t>𝑝</m:t>
                    </m:r>
                    <m:r>
                      <a:rPr lang="it-IT" b="0" i="1" smtClean="0">
                        <a:latin typeface="Cambria Math" panose="02040503050406030204" pitchFamily="18" charset="0"/>
                      </a:rPr>
                      <m:t>)</m:t>
                    </m:r>
                  </m:oMath>
                </a14:m>
                <a:r>
                  <a:rPr lang="it-IT" dirty="0"/>
                  <a:t> del paragrafo precedente costante per tutte le pianificazioni, non verrà più ricalcolato. </a:t>
                </a:r>
              </a:p>
            </p:txBody>
          </p:sp>
        </mc:Choice>
        <mc:Fallback xmlns="">
          <p:sp>
            <p:nvSpPr>
              <p:cNvPr id="3" name="Segnaposto contenuto 2">
                <a:extLst>
                  <a:ext uri="{FF2B5EF4-FFF2-40B4-BE49-F238E27FC236}">
                    <a16:creationId xmlns:a16="http://schemas.microsoft.com/office/drawing/2014/main" id="{24960B8F-1740-411F-92AF-966B8C1006A5}"/>
                  </a:ext>
                </a:extLst>
              </p:cNvPr>
              <p:cNvSpPr>
                <a:spLocks noGrp="1" noRot="1" noChangeAspect="1" noMove="1" noResize="1" noEditPoints="1" noAdjustHandles="1" noChangeArrowheads="1" noChangeShapeType="1" noTextEdit="1"/>
              </p:cNvSpPr>
              <p:nvPr>
                <p:ph idx="1"/>
              </p:nvPr>
            </p:nvSpPr>
            <p:spPr>
              <a:blipFill>
                <a:blip r:embed="rId2"/>
                <a:stretch>
                  <a:fillRect l="-567" t="-942" r="-922"/>
                </a:stretch>
              </a:blipFill>
            </p:spPr>
            <p:txBody>
              <a:bodyPr/>
              <a:lstStyle/>
              <a:p>
                <a:r>
                  <a:rPr lang="it-IT">
                    <a:noFill/>
                  </a:rPr>
                  <a:t> </a:t>
                </a:r>
              </a:p>
            </p:txBody>
          </p:sp>
        </mc:Fallback>
      </mc:AlternateContent>
    </p:spTree>
    <p:extLst>
      <p:ext uri="{BB962C8B-B14F-4D97-AF65-F5344CB8AC3E}">
        <p14:creationId xmlns:p14="http://schemas.microsoft.com/office/powerpoint/2010/main" val="163148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1F332F-CB66-421C-9731-8FF4A8130F6C}"/>
              </a:ext>
            </a:extLst>
          </p:cNvPr>
          <p:cNvSpPr>
            <a:spLocks noGrp="1"/>
          </p:cNvSpPr>
          <p:nvPr>
            <p:ph type="title"/>
          </p:nvPr>
        </p:nvSpPr>
        <p:spPr/>
        <p:txBody>
          <a:bodyPr/>
          <a:lstStyle/>
          <a:p>
            <a:r>
              <a:rPr lang="it-IT" dirty="0"/>
              <a:t>Pianificazione con vincoli sugli ingressi</a:t>
            </a:r>
          </a:p>
        </p:txBody>
      </p:sp>
      <p:pic>
        <p:nvPicPr>
          <p:cNvPr id="9" name="Segnaposto contenuto 8">
            <a:extLst>
              <a:ext uri="{FF2B5EF4-FFF2-40B4-BE49-F238E27FC236}">
                <a16:creationId xmlns:a16="http://schemas.microsoft.com/office/drawing/2014/main" id="{CD7E1645-8A9C-48C3-8025-DB048F24E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4175" y="2160588"/>
            <a:ext cx="8463688" cy="3881437"/>
          </a:xfrm>
        </p:spPr>
      </p:pic>
    </p:spTree>
    <p:extLst>
      <p:ext uri="{BB962C8B-B14F-4D97-AF65-F5344CB8AC3E}">
        <p14:creationId xmlns:p14="http://schemas.microsoft.com/office/powerpoint/2010/main" val="3564042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36800-E414-4740-B518-4E51E2E72845}"/>
              </a:ext>
            </a:extLst>
          </p:cNvPr>
          <p:cNvSpPr>
            <a:spLocks noGrp="1"/>
          </p:cNvSpPr>
          <p:nvPr>
            <p:ph type="title"/>
          </p:nvPr>
        </p:nvSpPr>
        <p:spPr/>
        <p:txBody>
          <a:bodyPr>
            <a:normAutofit fontScale="90000"/>
          </a:bodyPr>
          <a:lstStyle/>
          <a:p>
            <a:r>
              <a:rPr lang="it-IT" dirty="0"/>
              <a:t>Pianificazione con vincoli sugli ingressi che minimizza una funzione di costo assegnata</a:t>
            </a:r>
          </a:p>
        </p:txBody>
      </p:sp>
      <p:sp>
        <p:nvSpPr>
          <p:cNvPr id="3" name="Segnaposto contenuto 2">
            <a:extLst>
              <a:ext uri="{FF2B5EF4-FFF2-40B4-BE49-F238E27FC236}">
                <a16:creationId xmlns:a16="http://schemas.microsoft.com/office/drawing/2014/main" id="{972FD444-5A35-4159-9F26-DAD8CFFDD8F0}"/>
              </a:ext>
            </a:extLst>
          </p:cNvPr>
          <p:cNvSpPr>
            <a:spLocks noGrp="1"/>
          </p:cNvSpPr>
          <p:nvPr>
            <p:ph idx="1"/>
          </p:nvPr>
        </p:nvSpPr>
        <p:spPr/>
        <p:txBody>
          <a:bodyPr/>
          <a:lstStyle/>
          <a:p>
            <a:pPr marL="0" indent="0">
              <a:buNone/>
            </a:pPr>
            <a:r>
              <a:rPr lang="it-IT" dirty="0"/>
              <a:t>Se nei paragrafi precedenti veniva minimizzata la norma euclidea del vettore degli ingressi, adesso si cerca di ottimizzare la sequenza degli ingressi facendo in modo che venga minimizzata la differenza di ingressi tra due passi successivi, a fronte di un leggero incremento del numero di passi. Questo può essere fatto con la routine </a:t>
            </a:r>
            <a:r>
              <a:rPr lang="it-IT" i="1" dirty="0" err="1"/>
              <a:t>fmincon</a:t>
            </a:r>
            <a:r>
              <a:rPr lang="it-IT" dirty="0"/>
              <a:t> la quale cerca di minimizzare la funzione di costo </a:t>
            </a:r>
            <a:r>
              <a:rPr lang="it-IT" dirty="0" err="1"/>
              <a:t>FunOtt</a:t>
            </a:r>
            <a:r>
              <a:rPr lang="it-IT" dirty="0"/>
              <a:t>. Questa funzione prende come input il vettore degli ingressi fino al passo </a:t>
            </a:r>
            <a:r>
              <a:rPr lang="it-IT" i="1" dirty="0"/>
              <a:t>p-1</a:t>
            </a:r>
            <a:r>
              <a:rPr lang="it-IT" dirty="0"/>
              <a:t> e restituisce la norma infinita del vettore ottenuto impilando gli elementi calcolati come differenza tra due ingressi successivi.</a:t>
            </a:r>
          </a:p>
          <a:p>
            <a:pPr marL="0" indent="0">
              <a:buNone/>
            </a:pPr>
            <a:r>
              <a:rPr lang="it-IT" dirty="0"/>
              <a:t>A causa dell’elevato costo computazionale viene inserito un numero massimo di tentativi, pari a 10 milioni, fiduciosi che la soluzione sia abbastanza buona.</a:t>
            </a:r>
          </a:p>
        </p:txBody>
      </p:sp>
    </p:spTree>
    <p:extLst>
      <p:ext uri="{BB962C8B-B14F-4D97-AF65-F5344CB8AC3E}">
        <p14:creationId xmlns:p14="http://schemas.microsoft.com/office/powerpoint/2010/main" val="916710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E36800-E414-4740-B518-4E51E2E72845}"/>
              </a:ext>
            </a:extLst>
          </p:cNvPr>
          <p:cNvSpPr>
            <a:spLocks noGrp="1"/>
          </p:cNvSpPr>
          <p:nvPr>
            <p:ph type="title"/>
          </p:nvPr>
        </p:nvSpPr>
        <p:spPr/>
        <p:txBody>
          <a:bodyPr>
            <a:normAutofit fontScale="90000"/>
          </a:bodyPr>
          <a:lstStyle/>
          <a:p>
            <a:r>
              <a:rPr lang="it-IT" dirty="0"/>
              <a:t>Pianificazione con vincoli sugli ingressi che minimizza una funzione di costo assegnata</a:t>
            </a:r>
          </a:p>
        </p:txBody>
      </p:sp>
      <p:pic>
        <p:nvPicPr>
          <p:cNvPr id="5" name="Segnaposto contenuto 4">
            <a:extLst>
              <a:ext uri="{FF2B5EF4-FFF2-40B4-BE49-F238E27FC236}">
                <a16:creationId xmlns:a16="http://schemas.microsoft.com/office/drawing/2014/main" id="{8781A431-C3DF-4CBF-B879-4F956359AE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456" y="2160588"/>
            <a:ext cx="8443125" cy="3881437"/>
          </a:xfrm>
        </p:spPr>
      </p:pic>
    </p:spTree>
    <p:extLst>
      <p:ext uri="{BB962C8B-B14F-4D97-AF65-F5344CB8AC3E}">
        <p14:creationId xmlns:p14="http://schemas.microsoft.com/office/powerpoint/2010/main" val="1825151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2818A5-04B5-437E-9CC8-79EC92782947}"/>
              </a:ext>
            </a:extLst>
          </p:cNvPr>
          <p:cNvSpPr>
            <a:spLocks noGrp="1"/>
          </p:cNvSpPr>
          <p:nvPr>
            <p:ph type="title"/>
          </p:nvPr>
        </p:nvSpPr>
        <p:spPr/>
        <p:txBody>
          <a:bodyPr/>
          <a:lstStyle/>
          <a:p>
            <a:r>
              <a:rPr lang="it-IT" dirty="0"/>
              <a:t>Pianificazione ottima con vincoli sullo stato</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50EDB6B-A2E2-4C48-B773-AE14F9F4D06D}"/>
                  </a:ext>
                </a:extLst>
              </p:cNvPr>
              <p:cNvSpPr>
                <a:spLocks noGrp="1"/>
              </p:cNvSpPr>
              <p:nvPr>
                <p:ph idx="1"/>
              </p:nvPr>
            </p:nvSpPr>
            <p:spPr/>
            <p:txBody>
              <a:bodyPr/>
              <a:lstStyle/>
              <a:p>
                <a:pPr marL="0" indent="0">
                  <a:buNone/>
                </a:pPr>
                <a:r>
                  <a:rPr lang="it-IT" dirty="0"/>
                  <a:t>L'ultima richiesta è quella di effettuare una pianificazione che limiti i valori assunti dello stato: per poter ridurre le perdite si stabilisce che la temperatura relativa non esca dall'intervallo </a:t>
                </a:r>
                <a14:m>
                  <m:oMath xmlns:m="http://schemas.openxmlformats.org/officeDocument/2006/math">
                    <m:r>
                      <a:rPr lang="it-IT" b="0" i="1" smtClean="0">
                        <a:latin typeface="Cambria Math" panose="02040503050406030204" pitchFamily="18" charset="0"/>
                      </a:rPr>
                      <m:t>[−1.5÷  1.5]</m:t>
                    </m:r>
                  </m:oMath>
                </a14:m>
                <a:r>
                  <a:rPr lang="it-IT" dirty="0"/>
                  <a:t> °C. Si potrebbe ancora utilizzare </a:t>
                </a:r>
                <a:r>
                  <a:rPr lang="it-IT" i="1" dirty="0" err="1"/>
                  <a:t>fmincon</a:t>
                </a:r>
                <a:r>
                  <a:rPr lang="it-IT" dirty="0"/>
                  <a:t> aggiungendo un ulteriore vincolo in input, ma sarebbe temporalmente insostenibile. L’approccio seguito è quello utilizzato già in precedenza: aumentare il numero di passi con un ciclo </a:t>
                </a:r>
                <a:r>
                  <a:rPr lang="it-IT" i="1" dirty="0" err="1"/>
                  <a:t>while</a:t>
                </a:r>
                <a:r>
                  <a:rPr lang="it-IT" dirty="0"/>
                  <a:t> finché non si rispetta il vincolo. Per essere sicuri di rispettare il vincolo, la pianificazione viene fatta direttamente sul modello </a:t>
                </a:r>
                <a:r>
                  <a:rPr lang="it-IT" dirty="0" err="1"/>
                  <a:t>Simulink</a:t>
                </a:r>
                <a:r>
                  <a:rPr lang="it-IT" dirty="0"/>
                  <a:t> del sistema non lineare tramite il comando </a:t>
                </a:r>
                <a:r>
                  <a:rPr lang="it-IT" i="1" dirty="0" err="1"/>
                  <a:t>sim</a:t>
                </a:r>
                <a:r>
                  <a:rPr lang="it-IT" i="1" dirty="0"/>
                  <a:t>('Simulazione_sistema_nl','</a:t>
                </a:r>
                <a:r>
                  <a:rPr lang="it-IT" i="1" dirty="0" err="1"/>
                  <a:t>SaveOutput</a:t>
                </a:r>
                <a:r>
                  <a:rPr lang="it-IT" i="1" dirty="0"/>
                  <a:t>','on', '</a:t>
                </a:r>
                <a:r>
                  <a:rPr lang="it-IT" i="1" dirty="0" err="1"/>
                  <a:t>OutputSaveName</a:t>
                </a:r>
                <a:r>
                  <a:rPr lang="it-IT" i="1" dirty="0"/>
                  <a:t>','</a:t>
                </a:r>
                <a:r>
                  <a:rPr lang="it-IT" i="1" dirty="0" err="1"/>
                  <a:t>Tsim</a:t>
                </a:r>
                <a:r>
                  <a:rPr lang="it-IT" i="1" dirty="0"/>
                  <a:t>’)</a:t>
                </a:r>
                <a:r>
                  <a:rPr lang="it-IT" dirty="0"/>
                  <a:t>.</a:t>
                </a:r>
                <a:endParaRPr lang="it-IT" i="1" dirty="0"/>
              </a:p>
            </p:txBody>
          </p:sp>
        </mc:Choice>
        <mc:Fallback xmlns="">
          <p:sp>
            <p:nvSpPr>
              <p:cNvPr id="3" name="Segnaposto contenuto 2">
                <a:extLst>
                  <a:ext uri="{FF2B5EF4-FFF2-40B4-BE49-F238E27FC236}">
                    <a16:creationId xmlns:a16="http://schemas.microsoft.com/office/drawing/2014/main" id="{D50EDB6B-A2E2-4C48-B773-AE14F9F4D06D}"/>
                  </a:ext>
                </a:extLst>
              </p:cNvPr>
              <p:cNvSpPr>
                <a:spLocks noGrp="1" noRot="1" noChangeAspect="1" noMove="1" noResize="1" noEditPoints="1" noAdjustHandles="1" noChangeArrowheads="1" noChangeShapeType="1" noTextEdit="1"/>
              </p:cNvSpPr>
              <p:nvPr>
                <p:ph idx="1"/>
              </p:nvPr>
            </p:nvSpPr>
            <p:spPr>
              <a:blipFill>
                <a:blip r:embed="rId2"/>
                <a:stretch>
                  <a:fillRect l="-567" t="-942"/>
                </a:stretch>
              </a:blipFill>
            </p:spPr>
            <p:txBody>
              <a:bodyPr/>
              <a:lstStyle/>
              <a:p>
                <a:r>
                  <a:rPr lang="it-IT">
                    <a:noFill/>
                  </a:rPr>
                  <a:t> </a:t>
                </a:r>
              </a:p>
            </p:txBody>
          </p:sp>
        </mc:Fallback>
      </mc:AlternateContent>
    </p:spTree>
    <p:extLst>
      <p:ext uri="{BB962C8B-B14F-4D97-AF65-F5344CB8AC3E}">
        <p14:creationId xmlns:p14="http://schemas.microsoft.com/office/powerpoint/2010/main" val="347503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2818A5-04B5-437E-9CC8-79EC92782947}"/>
              </a:ext>
            </a:extLst>
          </p:cNvPr>
          <p:cNvSpPr>
            <a:spLocks noGrp="1"/>
          </p:cNvSpPr>
          <p:nvPr>
            <p:ph type="title"/>
          </p:nvPr>
        </p:nvSpPr>
        <p:spPr/>
        <p:txBody>
          <a:bodyPr/>
          <a:lstStyle/>
          <a:p>
            <a:r>
              <a:rPr lang="it-IT" dirty="0"/>
              <a:t>Pianificazione ottima con vincoli sullo stato</a:t>
            </a:r>
          </a:p>
        </p:txBody>
      </p:sp>
      <p:pic>
        <p:nvPicPr>
          <p:cNvPr id="5" name="Segnaposto contenuto 4">
            <a:extLst>
              <a:ext uri="{FF2B5EF4-FFF2-40B4-BE49-F238E27FC236}">
                <a16:creationId xmlns:a16="http://schemas.microsoft.com/office/drawing/2014/main" id="{64743844-0562-4507-83A0-853DF8177E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975" y="2160588"/>
            <a:ext cx="8432087" cy="3881437"/>
          </a:xfrm>
        </p:spPr>
      </p:pic>
    </p:spTree>
    <p:extLst>
      <p:ext uri="{BB962C8B-B14F-4D97-AF65-F5344CB8AC3E}">
        <p14:creationId xmlns:p14="http://schemas.microsoft.com/office/powerpoint/2010/main" val="4020396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2818A5-04B5-437E-9CC8-79EC92782947}"/>
              </a:ext>
            </a:extLst>
          </p:cNvPr>
          <p:cNvSpPr>
            <a:spLocks noGrp="1"/>
          </p:cNvSpPr>
          <p:nvPr>
            <p:ph type="title"/>
          </p:nvPr>
        </p:nvSpPr>
        <p:spPr/>
        <p:txBody>
          <a:bodyPr/>
          <a:lstStyle/>
          <a:p>
            <a:r>
              <a:rPr lang="it-IT" dirty="0"/>
              <a:t>Pianificazione ottima con vincoli sullo stato</a:t>
            </a:r>
          </a:p>
        </p:txBody>
      </p:sp>
      <p:pic>
        <p:nvPicPr>
          <p:cNvPr id="7" name="Segnaposto contenuto 6">
            <a:extLst>
              <a:ext uri="{FF2B5EF4-FFF2-40B4-BE49-F238E27FC236}">
                <a16:creationId xmlns:a16="http://schemas.microsoft.com/office/drawing/2014/main" id="{842C0F5F-3884-40E1-A053-BF7C9FE548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460" y="2160588"/>
            <a:ext cx="8441118" cy="3881437"/>
          </a:xfrm>
        </p:spPr>
      </p:pic>
      <p:sp>
        <p:nvSpPr>
          <p:cNvPr id="3" name="CasellaDiTesto 2">
            <a:extLst>
              <a:ext uri="{FF2B5EF4-FFF2-40B4-BE49-F238E27FC236}">
                <a16:creationId xmlns:a16="http://schemas.microsoft.com/office/drawing/2014/main" id="{43E20D2F-36F7-440A-A3C8-E95604F992D0}"/>
              </a:ext>
            </a:extLst>
          </p:cNvPr>
          <p:cNvSpPr txBox="1"/>
          <p:nvPr/>
        </p:nvSpPr>
        <p:spPr>
          <a:xfrm>
            <a:off x="755460" y="6393500"/>
            <a:ext cx="5958939" cy="307777"/>
          </a:xfrm>
          <a:prstGeom prst="rect">
            <a:avLst/>
          </a:prstGeom>
          <a:noFill/>
        </p:spPr>
        <p:txBody>
          <a:bodyPr wrap="square" rtlCol="0">
            <a:spAutoFit/>
          </a:bodyPr>
          <a:lstStyle/>
          <a:p>
            <a:r>
              <a:rPr lang="it-IT" sz="1400" dirty="0"/>
              <a:t>Rosso: sistema non controllato; Blu: sistema controllato</a:t>
            </a:r>
          </a:p>
        </p:txBody>
      </p:sp>
    </p:spTree>
    <p:extLst>
      <p:ext uri="{BB962C8B-B14F-4D97-AF65-F5344CB8AC3E}">
        <p14:creationId xmlns:p14="http://schemas.microsoft.com/office/powerpoint/2010/main" val="890760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9F55B0-218C-4214-8F84-CDDAC78F41B8}"/>
              </a:ext>
            </a:extLst>
          </p:cNvPr>
          <p:cNvSpPr>
            <a:spLocks noGrp="1"/>
          </p:cNvSpPr>
          <p:nvPr>
            <p:ph type="title"/>
          </p:nvPr>
        </p:nvSpPr>
        <p:spPr/>
        <p:txBody>
          <a:bodyPr/>
          <a:lstStyle/>
          <a:p>
            <a:r>
              <a:rPr lang="it-IT" dirty="0"/>
              <a:t>Stima numerica della RAS</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CF9180CB-EB44-4F5F-AFEC-C7E65F50D309}"/>
                  </a:ext>
                </a:extLst>
              </p:cNvPr>
              <p:cNvSpPr>
                <a:spLocks noGrp="1"/>
              </p:cNvSpPr>
              <p:nvPr>
                <p:ph idx="1"/>
              </p:nvPr>
            </p:nvSpPr>
            <p:spPr/>
            <p:txBody>
              <a:bodyPr>
                <a:normAutofit/>
              </a:bodyPr>
              <a:lstStyle/>
              <a:p>
                <a:pPr marL="0" indent="0">
                  <a:buNone/>
                </a:pPr>
                <a:r>
                  <a:rPr lang="it-IT" dirty="0"/>
                  <a:t>A causa della linearizzazione si hanno</a:t>
                </a:r>
              </a:p>
              <a:p>
                <a:pPr marL="0" indent="0">
                  <a:buNone/>
                </a:pPr>
                <a:endParaRPr lang="it-IT" dirty="0"/>
              </a:p>
              <a:p>
                <a:pPr marL="0" indent="0">
                  <a:buNone/>
                </a:pPr>
                <a:r>
                  <a:rPr lang="it-IT" dirty="0"/>
                  <a:t>che prendono il nome di errori di linearizzazione. La dinamica del sistema complessivo può essere rappresentata come</a:t>
                </a:r>
              </a:p>
              <a:p>
                <a:pPr marL="0" indent="0">
                  <a:buNone/>
                </a:pPr>
                <a:endParaRPr lang="it-IT" dirty="0"/>
              </a:p>
              <a:p>
                <a:pPr marL="0" indent="0">
                  <a:buNone/>
                </a:pPr>
                <a:endParaRPr lang="it-IT" dirty="0"/>
              </a:p>
              <a:p>
                <a:pPr marL="0" indent="0">
                  <a:buNone/>
                </a:pPr>
                <a:r>
                  <a:rPr lang="it-IT" dirty="0"/>
                  <a:t>e ciò che si vuole valutare è quanto è buona l’approssimazione con il sistema lineare, il quale risulterebbe essere asintoticamente stabile. Indicando con </a:t>
                </a:r>
                <a:r>
                  <a:rPr lang="it-IT" i="1" dirty="0"/>
                  <a:t>z</a:t>
                </a:r>
                <a:r>
                  <a:rPr lang="it-IT" dirty="0"/>
                  <a:t> lo stato complessivo, </a:t>
                </a:r>
                <a:r>
                  <a:rPr lang="it-IT" i="1" dirty="0"/>
                  <a:t>Q</a:t>
                </a:r>
                <a:r>
                  <a:rPr lang="it-IT" dirty="0"/>
                  <a:t> una matrice definita positiva 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𝑄</m:t>
                        </m:r>
                      </m:sub>
                    </m:sSub>
                  </m:oMath>
                </a14:m>
                <a:r>
                  <a:rPr lang="it-IT" dirty="0"/>
                  <a:t> la matrice soluzione dell’equazione di </a:t>
                </a:r>
                <a:r>
                  <a:rPr lang="it-IT" dirty="0" err="1"/>
                  <a:t>Lyapunov</a:t>
                </a:r>
                <a:r>
                  <a:rPr lang="it-IT" dirty="0"/>
                  <a:t>, si può scegliere come candidata di </a:t>
                </a:r>
                <a:r>
                  <a:rPr lang="it-IT" dirty="0" err="1"/>
                  <a:t>Lyapunov</a:t>
                </a:r>
                <a:r>
                  <a:rPr lang="it-IT" dirty="0"/>
                  <a:t> la funzione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𝑉</m:t>
                        </m:r>
                      </m:e>
                      <m:sub>
                        <m:r>
                          <a:rPr lang="it-IT" b="0" i="1" smtClean="0">
                            <a:latin typeface="Cambria Math" panose="02040503050406030204" pitchFamily="18" charset="0"/>
                          </a:rPr>
                          <m:t>𝑄</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𝑧</m:t>
                        </m:r>
                      </m:e>
                      <m:sup>
                        <m:r>
                          <a:rPr lang="it-IT" b="0" i="1" smtClean="0">
                            <a:latin typeface="Cambria Math" panose="02040503050406030204" pitchFamily="18" charset="0"/>
                          </a:rPr>
                          <m:t>𝑇</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𝑃</m:t>
                        </m:r>
                      </m:e>
                      <m:sub>
                        <m:r>
                          <a:rPr lang="it-IT" b="0" i="1" smtClean="0">
                            <a:latin typeface="Cambria Math" panose="02040503050406030204" pitchFamily="18" charset="0"/>
                          </a:rPr>
                          <m:t>𝑄</m:t>
                        </m:r>
                      </m:sub>
                    </m:sSub>
                    <m:r>
                      <a:rPr lang="it-IT" b="0" i="1" smtClean="0">
                        <a:latin typeface="Cambria Math" panose="02040503050406030204" pitchFamily="18" charset="0"/>
                      </a:rPr>
                      <m:t>𝑧</m:t>
                    </m:r>
                  </m:oMath>
                </a14:m>
                <a:r>
                  <a:rPr lang="it-IT" dirty="0"/>
                  <a:t> da cui</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CF9180CB-EB44-4F5F-AFEC-C7E65F50D309}"/>
                  </a:ext>
                </a:extLst>
              </p:cNvPr>
              <p:cNvSpPr>
                <a:spLocks noGrp="1" noRot="1" noChangeAspect="1" noMove="1" noResize="1" noEditPoints="1" noAdjustHandles="1" noChangeArrowheads="1" noChangeShapeType="1" noTextEdit="1"/>
              </p:cNvSpPr>
              <p:nvPr>
                <p:ph idx="1"/>
              </p:nvPr>
            </p:nvSpPr>
            <p:spPr>
              <a:blipFill>
                <a:blip r:embed="rId3"/>
                <a:stretch>
                  <a:fillRect l="-567" t="-942"/>
                </a:stretch>
              </a:blipFill>
            </p:spPr>
            <p:txBody>
              <a:bodyPr/>
              <a:lstStyle/>
              <a:p>
                <a:r>
                  <a:rPr lang="it-IT">
                    <a:noFill/>
                  </a:rPr>
                  <a:t> </a:t>
                </a:r>
              </a:p>
            </p:txBody>
          </p:sp>
        </mc:Fallback>
      </mc:AlternateContent>
      <p:graphicFrame>
        <p:nvGraphicFramePr>
          <p:cNvPr id="4" name="Oggetto 3">
            <a:extLst>
              <a:ext uri="{FF2B5EF4-FFF2-40B4-BE49-F238E27FC236}">
                <a16:creationId xmlns:a16="http://schemas.microsoft.com/office/drawing/2014/main" id="{1650916F-026F-4857-9A2D-5D0132EBF248}"/>
              </a:ext>
            </a:extLst>
          </p:cNvPr>
          <p:cNvGraphicFramePr>
            <a:graphicFrameLocks noChangeAspect="1"/>
          </p:cNvGraphicFramePr>
          <p:nvPr>
            <p:extLst>
              <p:ext uri="{D42A27DB-BD31-4B8C-83A1-F6EECF244321}">
                <p14:modId xmlns:p14="http://schemas.microsoft.com/office/powerpoint/2010/main" val="4063713876"/>
              </p:ext>
            </p:extLst>
          </p:nvPr>
        </p:nvGraphicFramePr>
        <p:xfrm>
          <a:off x="3549894" y="2450294"/>
          <a:ext cx="2335091" cy="555162"/>
        </p:xfrm>
        <a:graphic>
          <a:graphicData uri="http://schemas.openxmlformats.org/presentationml/2006/ole">
            <mc:AlternateContent xmlns:mc="http://schemas.openxmlformats.org/markup-compatibility/2006">
              <mc:Choice xmlns:v="urn:schemas-microsoft-com:vml" Requires="v">
                <p:oleObj spid="_x0000_s12319" name="Equation" r:id="rId4" imgW="1676160" imgH="482400" progId="Equation.DSMT4">
                  <p:embed/>
                </p:oleObj>
              </mc:Choice>
              <mc:Fallback>
                <p:oleObj name="Equation" r:id="rId4" imgW="1676160" imgH="482400" progId="Equation.DSMT4">
                  <p:embed/>
                  <p:pic>
                    <p:nvPicPr>
                      <p:cNvPr id="0" name=""/>
                      <p:cNvPicPr/>
                      <p:nvPr/>
                    </p:nvPicPr>
                    <p:blipFill>
                      <a:blip r:embed="rId5"/>
                      <a:stretch>
                        <a:fillRect/>
                      </a:stretch>
                    </p:blipFill>
                    <p:spPr>
                      <a:xfrm>
                        <a:off x="3549894" y="2450294"/>
                        <a:ext cx="2335091" cy="555162"/>
                      </a:xfrm>
                      <a:prstGeom prst="rect">
                        <a:avLst/>
                      </a:prstGeom>
                    </p:spPr>
                  </p:pic>
                </p:oleObj>
              </mc:Fallback>
            </mc:AlternateContent>
          </a:graphicData>
        </a:graphic>
      </p:graphicFrame>
      <p:graphicFrame>
        <p:nvGraphicFramePr>
          <p:cNvPr id="5" name="Oggetto 4">
            <a:extLst>
              <a:ext uri="{FF2B5EF4-FFF2-40B4-BE49-F238E27FC236}">
                <a16:creationId xmlns:a16="http://schemas.microsoft.com/office/drawing/2014/main" id="{1C457420-C3B2-4855-8402-40601E674E4B}"/>
              </a:ext>
            </a:extLst>
          </p:cNvPr>
          <p:cNvGraphicFramePr>
            <a:graphicFrameLocks noChangeAspect="1"/>
          </p:cNvGraphicFramePr>
          <p:nvPr>
            <p:extLst>
              <p:ext uri="{D42A27DB-BD31-4B8C-83A1-F6EECF244321}">
                <p14:modId xmlns:p14="http://schemas.microsoft.com/office/powerpoint/2010/main" val="327848185"/>
              </p:ext>
            </p:extLst>
          </p:nvPr>
        </p:nvGraphicFramePr>
        <p:xfrm>
          <a:off x="2249488" y="3295650"/>
          <a:ext cx="5594350" cy="1085850"/>
        </p:xfrm>
        <a:graphic>
          <a:graphicData uri="http://schemas.openxmlformats.org/presentationml/2006/ole">
            <mc:AlternateContent xmlns:mc="http://schemas.openxmlformats.org/markup-compatibility/2006">
              <mc:Choice xmlns:v="urn:schemas-microsoft-com:vml" Requires="v">
                <p:oleObj spid="_x0000_s12320" name="Equation" r:id="rId6" imgW="3733560" imgH="723600" progId="Equation.DSMT4">
                  <p:embed/>
                </p:oleObj>
              </mc:Choice>
              <mc:Fallback>
                <p:oleObj name="Equation" r:id="rId6" imgW="3733560" imgH="723600" progId="Equation.DSMT4">
                  <p:embed/>
                  <p:pic>
                    <p:nvPicPr>
                      <p:cNvPr id="0" name=""/>
                      <p:cNvPicPr/>
                      <p:nvPr/>
                    </p:nvPicPr>
                    <p:blipFill>
                      <a:blip r:embed="rId7"/>
                      <a:stretch>
                        <a:fillRect/>
                      </a:stretch>
                    </p:blipFill>
                    <p:spPr>
                      <a:xfrm>
                        <a:off x="2249488" y="3295650"/>
                        <a:ext cx="5594350" cy="1085850"/>
                      </a:xfrm>
                      <a:prstGeom prst="rect">
                        <a:avLst/>
                      </a:prstGeom>
                    </p:spPr>
                  </p:pic>
                </p:oleObj>
              </mc:Fallback>
            </mc:AlternateContent>
          </a:graphicData>
        </a:graphic>
      </p:graphicFrame>
      <p:graphicFrame>
        <p:nvGraphicFramePr>
          <p:cNvPr id="8" name="Oggetto 7">
            <a:extLst>
              <a:ext uri="{FF2B5EF4-FFF2-40B4-BE49-F238E27FC236}">
                <a16:creationId xmlns:a16="http://schemas.microsoft.com/office/drawing/2014/main" id="{1D72757F-BBD7-4368-8DDC-5A79110EC623}"/>
              </a:ext>
            </a:extLst>
          </p:cNvPr>
          <p:cNvGraphicFramePr>
            <a:graphicFrameLocks noChangeAspect="1"/>
          </p:cNvGraphicFramePr>
          <p:nvPr>
            <p:extLst>
              <p:ext uri="{D42A27DB-BD31-4B8C-83A1-F6EECF244321}">
                <p14:modId xmlns:p14="http://schemas.microsoft.com/office/powerpoint/2010/main" val="3110554573"/>
              </p:ext>
            </p:extLst>
          </p:nvPr>
        </p:nvGraphicFramePr>
        <p:xfrm>
          <a:off x="3549894" y="5949210"/>
          <a:ext cx="2631636" cy="452583"/>
        </p:xfrm>
        <a:graphic>
          <a:graphicData uri="http://schemas.openxmlformats.org/presentationml/2006/ole">
            <mc:AlternateContent xmlns:mc="http://schemas.openxmlformats.org/markup-compatibility/2006">
              <mc:Choice xmlns:v="urn:schemas-microsoft-com:vml" Requires="v">
                <p:oleObj spid="_x0000_s12321" name="Equation" r:id="rId8" imgW="3387853" imgH="582141" progId="Equation.DSMT4">
                  <p:embed/>
                </p:oleObj>
              </mc:Choice>
              <mc:Fallback>
                <p:oleObj name="Equation" r:id="rId8" imgW="3387853" imgH="582141" progId="Equation.DSMT4">
                  <p:embed/>
                  <p:pic>
                    <p:nvPicPr>
                      <p:cNvPr id="0" name=""/>
                      <p:cNvPicPr/>
                      <p:nvPr/>
                    </p:nvPicPr>
                    <p:blipFill>
                      <a:blip r:embed="rId9"/>
                      <a:stretch>
                        <a:fillRect/>
                      </a:stretch>
                    </p:blipFill>
                    <p:spPr>
                      <a:xfrm>
                        <a:off x="3549894" y="5949210"/>
                        <a:ext cx="2631636" cy="452583"/>
                      </a:xfrm>
                      <a:prstGeom prst="rect">
                        <a:avLst/>
                      </a:prstGeom>
                    </p:spPr>
                  </p:pic>
                </p:oleObj>
              </mc:Fallback>
            </mc:AlternateContent>
          </a:graphicData>
        </a:graphic>
      </p:graphicFrame>
    </p:spTree>
    <p:extLst>
      <p:ext uri="{BB962C8B-B14F-4D97-AF65-F5344CB8AC3E}">
        <p14:creationId xmlns:p14="http://schemas.microsoft.com/office/powerpoint/2010/main" val="3783321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9F55B0-218C-4214-8F84-CDDAC78F41B8}"/>
              </a:ext>
            </a:extLst>
          </p:cNvPr>
          <p:cNvSpPr>
            <a:spLocks noGrp="1"/>
          </p:cNvSpPr>
          <p:nvPr>
            <p:ph type="title"/>
          </p:nvPr>
        </p:nvSpPr>
        <p:spPr/>
        <p:txBody>
          <a:bodyPr/>
          <a:lstStyle/>
          <a:p>
            <a:r>
              <a:rPr lang="it-IT" dirty="0"/>
              <a:t>Stima numerica della RAS</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CF9180CB-EB44-4F5F-AFEC-C7E65F50D309}"/>
                  </a:ext>
                </a:extLst>
              </p:cNvPr>
              <p:cNvSpPr>
                <a:spLocks noGrp="1"/>
              </p:cNvSpPr>
              <p:nvPr>
                <p:ph idx="1"/>
              </p:nvPr>
            </p:nvSpPr>
            <p:spPr/>
            <p:txBody>
              <a:bodyPr>
                <a:normAutofit lnSpcReduction="10000"/>
              </a:bodyPr>
              <a:lstStyle/>
              <a:p>
                <a:pPr marL="0" indent="0">
                  <a:buNone/>
                </a:pPr>
                <a:r>
                  <a:rPr lang="it-IT" dirty="0"/>
                  <a:t>È evidente che nei pressi del punto di equilibrio, quindi con </a:t>
                </a:r>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𝑓</m:t>
                        </m:r>
                      </m:e>
                    </m:acc>
                    <m:r>
                      <a:rPr lang="it-IT" b="0" i="1" dirty="0" smtClean="0">
                        <a:latin typeface="Cambria Math" panose="02040503050406030204" pitchFamily="18" charset="0"/>
                      </a:rPr>
                      <m:t>≃0, </m:t>
                    </m:r>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𝑉</m:t>
                            </m:r>
                          </m:e>
                        </m:acc>
                      </m:e>
                      <m:sub>
                        <m:r>
                          <a:rPr lang="it-IT" b="0" i="1" dirty="0" smtClean="0">
                            <a:latin typeface="Cambria Math" panose="02040503050406030204" pitchFamily="18" charset="0"/>
                          </a:rPr>
                          <m:t>𝑄</m:t>
                        </m:r>
                      </m:sub>
                    </m:sSub>
                    <m:r>
                      <a:rPr lang="it-IT" b="0" i="1" dirty="0" smtClean="0">
                        <a:latin typeface="Cambria Math" panose="02040503050406030204" pitchFamily="18" charset="0"/>
                      </a:rPr>
                      <m:t>&lt;0</m:t>
                    </m:r>
                  </m:oMath>
                </a14:m>
                <a:r>
                  <a:rPr lang="it-IT" dirty="0"/>
                  <a:t> e l'equilibrio è asintoticamente stabile mentre esisteranno valori di </a:t>
                </a:r>
                <a14:m>
                  <m:oMath xmlns:m="http://schemas.openxmlformats.org/officeDocument/2006/math">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𝑓</m:t>
                        </m:r>
                      </m:e>
                    </m:acc>
                  </m:oMath>
                </a14:m>
                <a:r>
                  <a:rPr lang="it-IT" dirty="0"/>
                  <a:t> che renderanno </a:t>
                </a:r>
                <a14:m>
                  <m:oMath xmlns:m="http://schemas.openxmlformats.org/officeDocument/2006/math">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𝑉</m:t>
                            </m:r>
                          </m:e>
                        </m:acc>
                      </m:e>
                      <m:sub>
                        <m:r>
                          <a:rPr lang="it-IT" b="0" i="1" dirty="0" smtClean="0">
                            <a:latin typeface="Cambria Math" panose="02040503050406030204" pitchFamily="18" charset="0"/>
                          </a:rPr>
                          <m:t>𝑄</m:t>
                        </m:r>
                      </m:sub>
                    </m:sSub>
                    <m:r>
                      <a:rPr lang="it-IT" b="0" i="1" dirty="0" smtClean="0">
                        <a:latin typeface="Cambria Math" panose="02040503050406030204" pitchFamily="18" charset="0"/>
                      </a:rPr>
                      <m:t>≥0</m:t>
                    </m:r>
                  </m:oMath>
                </a14:m>
                <a:r>
                  <a:rPr lang="it-IT" dirty="0"/>
                  <a:t>. Si vuole quindi capire in che range ci si può muovere senza che prevalga il termine di destra ossia senza alterare la stabilità del sistema.</a:t>
                </a:r>
              </a:p>
              <a:p>
                <a:pPr marL="0" indent="0">
                  <a:buNone/>
                </a:pPr>
                <a:r>
                  <a:rPr lang="it-IT" dirty="0"/>
                  <a:t>Per la stima viene impiegato un algoritmo che si basa sul teorema di </a:t>
                </a:r>
                <a:r>
                  <a:rPr lang="it-IT" dirty="0" err="1"/>
                  <a:t>LaSalle</a:t>
                </a:r>
                <a:r>
                  <a:rPr lang="it-IT" dirty="0"/>
                  <a:t>: per una data </a:t>
                </a:r>
                <a:r>
                  <a:rPr lang="it-IT" i="1" dirty="0"/>
                  <a:t>Q</a:t>
                </a:r>
                <a:r>
                  <a:rPr lang="it-IT" dirty="0"/>
                  <a:t> viene valutato</a:t>
                </a:r>
                <a:r>
                  <a:rPr lang="it-IT" b="0" dirty="0"/>
                  <a:t> </a:t>
                </a:r>
                <a14:m>
                  <m:oMath xmlns:m="http://schemas.openxmlformats.org/officeDocument/2006/math">
                    <m:sSub>
                      <m:sSubPr>
                        <m:ctrlPr>
                          <a:rPr lang="it-IT" b="0" i="1" dirty="0" smtClean="0">
                            <a:latin typeface="Cambria Math" panose="02040503050406030204" pitchFamily="18" charset="0"/>
                          </a:rPr>
                        </m:ctrlPr>
                      </m:sSubPr>
                      <m:e>
                        <m:acc>
                          <m:accPr>
                            <m:chr m:val="̇"/>
                            <m:ctrlPr>
                              <a:rPr lang="it-IT" b="0" i="1" dirty="0" smtClean="0">
                                <a:latin typeface="Cambria Math" panose="02040503050406030204" pitchFamily="18" charset="0"/>
                              </a:rPr>
                            </m:ctrlPr>
                          </m:accPr>
                          <m:e>
                            <m:r>
                              <a:rPr lang="it-IT" b="0" i="1" dirty="0" smtClean="0">
                                <a:latin typeface="Cambria Math" panose="02040503050406030204" pitchFamily="18" charset="0"/>
                              </a:rPr>
                              <m:t>𝑉</m:t>
                            </m:r>
                          </m:e>
                        </m:acc>
                      </m:e>
                      <m:sub>
                        <m:r>
                          <a:rPr lang="it-IT" b="0" i="1" dirty="0" smtClean="0">
                            <a:latin typeface="Cambria Math" panose="02040503050406030204" pitchFamily="18" charset="0"/>
                          </a:rPr>
                          <m:t>𝑄</m:t>
                        </m:r>
                      </m:sub>
                    </m:sSub>
                  </m:oMath>
                </a14:m>
                <a:r>
                  <a:rPr lang="it-IT" dirty="0"/>
                  <a:t> su tanti punti di una curva di livello. Se tale curva è compresa interamente nella RAS, in ogni punti si avrà </a:t>
                </a:r>
                <a14:m>
                  <m:oMath xmlns:m="http://schemas.openxmlformats.org/officeDocument/2006/math">
                    <m:sSub>
                      <m:sSubPr>
                        <m:ctrlPr>
                          <a:rPr lang="it-IT" i="1" dirty="0">
                            <a:latin typeface="Cambria Math" panose="02040503050406030204" pitchFamily="18" charset="0"/>
                          </a:rPr>
                        </m:ctrlPr>
                      </m:sSubPr>
                      <m:e>
                        <m:acc>
                          <m:accPr>
                            <m:chr m:val="̇"/>
                            <m:ctrlPr>
                              <a:rPr lang="it-IT" i="1" dirty="0">
                                <a:latin typeface="Cambria Math" panose="02040503050406030204" pitchFamily="18" charset="0"/>
                              </a:rPr>
                            </m:ctrlPr>
                          </m:accPr>
                          <m:e>
                            <m:r>
                              <a:rPr lang="it-IT" i="1" dirty="0">
                                <a:latin typeface="Cambria Math" panose="02040503050406030204" pitchFamily="18" charset="0"/>
                              </a:rPr>
                              <m:t>𝑉</m:t>
                            </m:r>
                          </m:e>
                        </m:acc>
                      </m:e>
                      <m:sub>
                        <m:r>
                          <a:rPr lang="it-IT" i="1" dirty="0">
                            <a:latin typeface="Cambria Math" panose="02040503050406030204" pitchFamily="18" charset="0"/>
                          </a:rPr>
                          <m:t>𝑄</m:t>
                        </m:r>
                      </m:sub>
                    </m:sSub>
                    <m:r>
                      <a:rPr lang="it-IT" i="1" dirty="0">
                        <a:latin typeface="Cambria Math" panose="02040503050406030204" pitchFamily="18" charset="0"/>
                      </a:rPr>
                      <m:t>&lt;0</m:t>
                    </m:r>
                  </m:oMath>
                </a14:m>
                <a:r>
                  <a:rPr lang="it-IT" dirty="0"/>
                  <a:t> e si procede ad aumentare il valore della curva di livello. Se tale curva non è compresa interamente nella ras, cioè esiste almeno un punto per cui </a:t>
                </a:r>
                <a14:m>
                  <m:oMath xmlns:m="http://schemas.openxmlformats.org/officeDocument/2006/math">
                    <m:sSub>
                      <m:sSubPr>
                        <m:ctrlPr>
                          <a:rPr lang="it-IT" i="1" dirty="0">
                            <a:latin typeface="Cambria Math" panose="02040503050406030204" pitchFamily="18" charset="0"/>
                          </a:rPr>
                        </m:ctrlPr>
                      </m:sSubPr>
                      <m:e>
                        <m:acc>
                          <m:accPr>
                            <m:chr m:val="̇"/>
                            <m:ctrlPr>
                              <a:rPr lang="it-IT" i="1" dirty="0">
                                <a:latin typeface="Cambria Math" panose="02040503050406030204" pitchFamily="18" charset="0"/>
                              </a:rPr>
                            </m:ctrlPr>
                          </m:accPr>
                          <m:e>
                            <m:r>
                              <a:rPr lang="it-IT" i="1" dirty="0">
                                <a:latin typeface="Cambria Math" panose="02040503050406030204" pitchFamily="18" charset="0"/>
                              </a:rPr>
                              <m:t>𝑉</m:t>
                            </m:r>
                          </m:e>
                        </m:acc>
                      </m:e>
                      <m:sub>
                        <m:r>
                          <a:rPr lang="it-IT" i="1" dirty="0">
                            <a:latin typeface="Cambria Math" panose="02040503050406030204" pitchFamily="18" charset="0"/>
                          </a:rPr>
                          <m:t>𝑄</m:t>
                        </m:r>
                      </m:sub>
                    </m:sSub>
                    <m:r>
                      <a:rPr lang="it-IT" i="1" dirty="0">
                        <a:latin typeface="Cambria Math" panose="02040503050406030204" pitchFamily="18" charset="0"/>
                      </a:rPr>
                      <m:t>≥0</m:t>
                    </m:r>
                  </m:oMath>
                </a14:m>
                <a:r>
                  <a:rPr lang="it-IT" dirty="0"/>
                  <a:t>, si procede a ridurre il valore della curva di livello. Quando viene esaurita una candidata, se ne prova un’altra cambiando la Q e ripetendo lo stesso procedimento appena descritto. Valutando un gran numero di candidate, si riesce ad ottenere una buona stima (per difetto quindi cautelativa) della RAS.</a:t>
                </a:r>
              </a:p>
            </p:txBody>
          </p:sp>
        </mc:Choice>
        <mc:Fallback xmlns="">
          <p:sp>
            <p:nvSpPr>
              <p:cNvPr id="3" name="Segnaposto contenuto 2">
                <a:extLst>
                  <a:ext uri="{FF2B5EF4-FFF2-40B4-BE49-F238E27FC236}">
                    <a16:creationId xmlns:a16="http://schemas.microsoft.com/office/drawing/2014/main" id="{CF9180CB-EB44-4F5F-AFEC-C7E65F50D309}"/>
                  </a:ext>
                </a:extLst>
              </p:cNvPr>
              <p:cNvSpPr>
                <a:spLocks noGrp="1" noRot="1" noChangeAspect="1" noMove="1" noResize="1" noEditPoints="1" noAdjustHandles="1" noChangeArrowheads="1" noChangeShapeType="1" noTextEdit="1"/>
              </p:cNvSpPr>
              <p:nvPr>
                <p:ph idx="1"/>
              </p:nvPr>
            </p:nvSpPr>
            <p:spPr>
              <a:blipFill>
                <a:blip r:embed="rId2"/>
                <a:stretch>
                  <a:fillRect l="-567" t="-1099" r="-1135"/>
                </a:stretch>
              </a:blipFill>
            </p:spPr>
            <p:txBody>
              <a:bodyPr/>
              <a:lstStyle/>
              <a:p>
                <a:r>
                  <a:rPr lang="it-IT">
                    <a:noFill/>
                  </a:rPr>
                  <a:t> </a:t>
                </a:r>
              </a:p>
            </p:txBody>
          </p:sp>
        </mc:Fallback>
      </mc:AlternateContent>
    </p:spTree>
    <p:extLst>
      <p:ext uri="{BB962C8B-B14F-4D97-AF65-F5344CB8AC3E}">
        <p14:creationId xmlns:p14="http://schemas.microsoft.com/office/powerpoint/2010/main" val="339776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C7CDF1-F7F2-44E2-91DF-FB1D19EFDB44}"/>
              </a:ext>
            </a:extLst>
          </p:cNvPr>
          <p:cNvSpPr>
            <a:spLocks noGrp="1"/>
          </p:cNvSpPr>
          <p:nvPr>
            <p:ph type="title"/>
          </p:nvPr>
        </p:nvSpPr>
        <p:spPr/>
        <p:txBody>
          <a:bodyPr/>
          <a:lstStyle/>
          <a:p>
            <a:r>
              <a:rPr lang="it-IT" dirty="0"/>
              <a:t>Stima numerica della ras</a:t>
            </a:r>
          </a:p>
        </p:txBody>
      </p:sp>
      <p:pic>
        <p:nvPicPr>
          <p:cNvPr id="5" name="Segnaposto contenuto 4">
            <a:extLst>
              <a:ext uri="{FF2B5EF4-FFF2-40B4-BE49-F238E27FC236}">
                <a16:creationId xmlns:a16="http://schemas.microsoft.com/office/drawing/2014/main" id="{3B1A08F7-6E71-469A-85B1-94670141D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8801665" cy="4111625"/>
          </a:xfrm>
        </p:spPr>
      </p:pic>
    </p:spTree>
    <p:extLst>
      <p:ext uri="{BB962C8B-B14F-4D97-AF65-F5344CB8AC3E}">
        <p14:creationId xmlns:p14="http://schemas.microsoft.com/office/powerpoint/2010/main" val="232486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E01E98-720E-4F4F-8CB4-69C5A73A3841}"/>
              </a:ext>
            </a:extLst>
          </p:cNvPr>
          <p:cNvSpPr>
            <a:spLocks noGrp="1"/>
          </p:cNvSpPr>
          <p:nvPr>
            <p:ph type="title"/>
          </p:nvPr>
        </p:nvSpPr>
        <p:spPr/>
        <p:txBody>
          <a:bodyPr/>
          <a:lstStyle/>
          <a:p>
            <a:r>
              <a:rPr lang="it-IT" dirty="0"/>
              <a:t>Equazioni</a:t>
            </a:r>
          </a:p>
        </p:txBody>
      </p:sp>
      <p:sp>
        <p:nvSpPr>
          <p:cNvPr id="3" name="Segnaposto contenuto 2">
            <a:extLst>
              <a:ext uri="{FF2B5EF4-FFF2-40B4-BE49-F238E27FC236}">
                <a16:creationId xmlns:a16="http://schemas.microsoft.com/office/drawing/2014/main" id="{2CC59248-4CCE-45F9-BEB0-7F5A17887E67}"/>
              </a:ext>
            </a:extLst>
          </p:cNvPr>
          <p:cNvSpPr>
            <a:spLocks noGrp="1"/>
          </p:cNvSpPr>
          <p:nvPr>
            <p:ph idx="1"/>
          </p:nvPr>
        </p:nvSpPr>
        <p:spPr/>
        <p:txBody>
          <a:bodyPr/>
          <a:lstStyle/>
          <a:p>
            <a:pPr marL="0" indent="0">
              <a:buNone/>
            </a:pPr>
            <a:r>
              <a:rPr lang="it-IT" dirty="0"/>
              <a:t>Il moto può essere descritto utilizzando un bilancio di energia (</a:t>
            </a:r>
            <a:r>
              <a:rPr lang="it-IT" dirty="0" err="1"/>
              <a:t>eq</a:t>
            </a:r>
            <a:r>
              <a:rPr lang="it-IT" dirty="0"/>
              <a:t>. 1) e la prima cardinale della dinamica applicata a sistemi con massa variabile (</a:t>
            </a:r>
            <a:r>
              <a:rPr lang="it-IT" dirty="0" err="1"/>
              <a:t>eq</a:t>
            </a:r>
            <a:r>
              <a:rPr lang="it-IT" dirty="0"/>
              <a:t>. 2)</a:t>
            </a:r>
          </a:p>
        </p:txBody>
      </p:sp>
      <p:graphicFrame>
        <p:nvGraphicFramePr>
          <p:cNvPr id="4" name="Oggetto 3">
            <a:extLst>
              <a:ext uri="{FF2B5EF4-FFF2-40B4-BE49-F238E27FC236}">
                <a16:creationId xmlns:a16="http://schemas.microsoft.com/office/drawing/2014/main" id="{DA9B3571-2C21-4255-A8B0-E1BA9BBA267E}"/>
              </a:ext>
            </a:extLst>
          </p:cNvPr>
          <p:cNvGraphicFramePr>
            <a:graphicFrameLocks noChangeAspect="1"/>
          </p:cNvGraphicFramePr>
          <p:nvPr>
            <p:extLst>
              <p:ext uri="{D42A27DB-BD31-4B8C-83A1-F6EECF244321}">
                <p14:modId xmlns:p14="http://schemas.microsoft.com/office/powerpoint/2010/main" val="2617158244"/>
              </p:ext>
            </p:extLst>
          </p:nvPr>
        </p:nvGraphicFramePr>
        <p:xfrm>
          <a:off x="1807782" y="2933656"/>
          <a:ext cx="6335771" cy="1931984"/>
        </p:xfrm>
        <a:graphic>
          <a:graphicData uri="http://schemas.openxmlformats.org/presentationml/2006/ole">
            <mc:AlternateContent xmlns:mc="http://schemas.openxmlformats.org/markup-compatibility/2006">
              <mc:Choice xmlns:v="urn:schemas-microsoft-com:vml" Requires="v">
                <p:oleObj spid="_x0000_s2087" name="Equation" r:id="rId3" imgW="2831760" imgH="863280" progId="Equation.DSMT4">
                  <p:embed/>
                </p:oleObj>
              </mc:Choice>
              <mc:Fallback>
                <p:oleObj name="Equation" r:id="rId3" imgW="2831760" imgH="863280" progId="Equation.DSMT4">
                  <p:embed/>
                  <p:pic>
                    <p:nvPicPr>
                      <p:cNvPr id="0" name=""/>
                      <p:cNvPicPr/>
                      <p:nvPr/>
                    </p:nvPicPr>
                    <p:blipFill>
                      <a:blip r:embed="rId4"/>
                      <a:stretch>
                        <a:fillRect/>
                      </a:stretch>
                    </p:blipFill>
                    <p:spPr>
                      <a:xfrm>
                        <a:off x="1807782" y="2933656"/>
                        <a:ext cx="6335771" cy="1931984"/>
                      </a:xfrm>
                      <a:prstGeom prst="rect">
                        <a:avLst/>
                      </a:prstGeom>
                    </p:spPr>
                  </p:pic>
                </p:oleObj>
              </mc:Fallback>
            </mc:AlternateContent>
          </a:graphicData>
        </a:graphic>
      </p:graphicFrame>
      <p:sp>
        <p:nvSpPr>
          <p:cNvPr id="6" name="CasellaDiTesto 5">
            <a:extLst>
              <a:ext uri="{FF2B5EF4-FFF2-40B4-BE49-F238E27FC236}">
                <a16:creationId xmlns:a16="http://schemas.microsoft.com/office/drawing/2014/main" id="{73EE8CB3-8376-4E19-9526-2DCD9B67293B}"/>
              </a:ext>
            </a:extLst>
          </p:cNvPr>
          <p:cNvSpPr txBox="1"/>
          <p:nvPr/>
        </p:nvSpPr>
        <p:spPr>
          <a:xfrm>
            <a:off x="677333" y="5066967"/>
            <a:ext cx="676788" cy="369332"/>
          </a:xfrm>
          <a:prstGeom prst="rect">
            <a:avLst/>
          </a:prstGeom>
          <a:noFill/>
        </p:spPr>
        <p:txBody>
          <a:bodyPr wrap="none" rtlCol="0">
            <a:spAutoFit/>
          </a:bodyPr>
          <a:lstStyle/>
          <a:p>
            <a:r>
              <a:rPr lang="it-IT" dirty="0"/>
              <a:t>dove</a:t>
            </a:r>
          </a:p>
        </p:txBody>
      </p:sp>
      <p:graphicFrame>
        <p:nvGraphicFramePr>
          <p:cNvPr id="7" name="Oggetto 6">
            <a:extLst>
              <a:ext uri="{FF2B5EF4-FFF2-40B4-BE49-F238E27FC236}">
                <a16:creationId xmlns:a16="http://schemas.microsoft.com/office/drawing/2014/main" id="{A46C5D8B-B2CE-4C06-8526-90CEFEE1343E}"/>
              </a:ext>
            </a:extLst>
          </p:cNvPr>
          <p:cNvGraphicFramePr>
            <a:graphicFrameLocks noChangeAspect="1"/>
          </p:cNvGraphicFramePr>
          <p:nvPr>
            <p:extLst>
              <p:ext uri="{D42A27DB-BD31-4B8C-83A1-F6EECF244321}">
                <p14:modId xmlns:p14="http://schemas.microsoft.com/office/powerpoint/2010/main" val="1206693678"/>
              </p:ext>
            </p:extLst>
          </p:nvPr>
        </p:nvGraphicFramePr>
        <p:xfrm>
          <a:off x="2969514" y="5638707"/>
          <a:ext cx="3126486" cy="805307"/>
        </p:xfrm>
        <a:graphic>
          <a:graphicData uri="http://schemas.openxmlformats.org/presentationml/2006/ole">
            <mc:AlternateContent xmlns:mc="http://schemas.openxmlformats.org/markup-compatibility/2006">
              <mc:Choice xmlns:v="urn:schemas-microsoft-com:vml" Requires="v">
                <p:oleObj spid="_x0000_s2088" name="Equation" r:id="rId5" imgW="1676160" imgH="431640" progId="Equation.DSMT4">
                  <p:embed/>
                </p:oleObj>
              </mc:Choice>
              <mc:Fallback>
                <p:oleObj name="Equation" r:id="rId5" imgW="1676160" imgH="431640" progId="Equation.DSMT4">
                  <p:embed/>
                  <p:pic>
                    <p:nvPicPr>
                      <p:cNvPr id="0" name=""/>
                      <p:cNvPicPr/>
                      <p:nvPr/>
                    </p:nvPicPr>
                    <p:blipFill>
                      <a:blip r:embed="rId6"/>
                      <a:stretch>
                        <a:fillRect/>
                      </a:stretch>
                    </p:blipFill>
                    <p:spPr>
                      <a:xfrm>
                        <a:off x="2969514" y="5638707"/>
                        <a:ext cx="3126486" cy="805307"/>
                      </a:xfrm>
                      <a:prstGeom prst="rect">
                        <a:avLst/>
                      </a:prstGeom>
                    </p:spPr>
                  </p:pic>
                </p:oleObj>
              </mc:Fallback>
            </mc:AlternateContent>
          </a:graphicData>
        </a:graphic>
      </p:graphicFrame>
    </p:spTree>
    <p:extLst>
      <p:ext uri="{BB962C8B-B14F-4D97-AF65-F5344CB8AC3E}">
        <p14:creationId xmlns:p14="http://schemas.microsoft.com/office/powerpoint/2010/main" val="2616498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C7CDF1-F7F2-44E2-91DF-FB1D19EFDB44}"/>
              </a:ext>
            </a:extLst>
          </p:cNvPr>
          <p:cNvSpPr>
            <a:spLocks noGrp="1"/>
          </p:cNvSpPr>
          <p:nvPr>
            <p:ph type="title"/>
          </p:nvPr>
        </p:nvSpPr>
        <p:spPr/>
        <p:txBody>
          <a:bodyPr/>
          <a:lstStyle/>
          <a:p>
            <a:r>
              <a:rPr lang="it-IT" dirty="0"/>
              <a:t>Stima numerica della ras</a:t>
            </a:r>
          </a:p>
        </p:txBody>
      </p:sp>
      <p:pic>
        <p:nvPicPr>
          <p:cNvPr id="7" name="Segnaposto contenuto 6">
            <a:extLst>
              <a:ext uri="{FF2B5EF4-FFF2-40B4-BE49-F238E27FC236}">
                <a16:creationId xmlns:a16="http://schemas.microsoft.com/office/drawing/2014/main" id="{B0BC8E73-AD19-40AA-B496-876C81213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8163202" cy="4303974"/>
          </a:xfrm>
        </p:spPr>
      </p:pic>
    </p:spTree>
    <p:extLst>
      <p:ext uri="{BB962C8B-B14F-4D97-AF65-F5344CB8AC3E}">
        <p14:creationId xmlns:p14="http://schemas.microsoft.com/office/powerpoint/2010/main" val="2921677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C7CDF1-F7F2-44E2-91DF-FB1D19EFDB44}"/>
              </a:ext>
            </a:extLst>
          </p:cNvPr>
          <p:cNvSpPr>
            <a:spLocks noGrp="1"/>
          </p:cNvSpPr>
          <p:nvPr>
            <p:ph type="title"/>
          </p:nvPr>
        </p:nvSpPr>
        <p:spPr/>
        <p:txBody>
          <a:bodyPr/>
          <a:lstStyle/>
          <a:p>
            <a:r>
              <a:rPr lang="it-IT" dirty="0"/>
              <a:t>Stima numerica della ras</a:t>
            </a:r>
          </a:p>
        </p:txBody>
      </p:sp>
      <p:pic>
        <p:nvPicPr>
          <p:cNvPr id="11" name="Segnaposto contenuto 10">
            <a:extLst>
              <a:ext uri="{FF2B5EF4-FFF2-40B4-BE49-F238E27FC236}">
                <a16:creationId xmlns:a16="http://schemas.microsoft.com/office/drawing/2014/main" id="{CCE792A5-FC31-49AE-80B0-E09C11F3E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8387426" cy="4341812"/>
          </a:xfrm>
        </p:spPr>
      </p:pic>
    </p:spTree>
    <p:extLst>
      <p:ext uri="{BB962C8B-B14F-4D97-AF65-F5344CB8AC3E}">
        <p14:creationId xmlns:p14="http://schemas.microsoft.com/office/powerpoint/2010/main" val="4043427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C7CDF1-F7F2-44E2-91DF-FB1D19EFDB44}"/>
              </a:ext>
            </a:extLst>
          </p:cNvPr>
          <p:cNvSpPr>
            <a:spLocks noGrp="1"/>
          </p:cNvSpPr>
          <p:nvPr>
            <p:ph type="title"/>
          </p:nvPr>
        </p:nvSpPr>
        <p:spPr/>
        <p:txBody>
          <a:bodyPr/>
          <a:lstStyle/>
          <a:p>
            <a:r>
              <a:rPr lang="it-IT" dirty="0"/>
              <a:t>Stima numerica della ras</a:t>
            </a:r>
          </a:p>
        </p:txBody>
      </p:sp>
      <p:pic>
        <p:nvPicPr>
          <p:cNvPr id="10" name="Segnaposto contenuto 9">
            <a:extLst>
              <a:ext uri="{FF2B5EF4-FFF2-40B4-BE49-F238E27FC236}">
                <a16:creationId xmlns:a16="http://schemas.microsoft.com/office/drawing/2014/main" id="{25A1BB8F-1D51-4928-8C8B-5901738E1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8040675" cy="4116387"/>
          </a:xfrm>
        </p:spPr>
      </p:pic>
    </p:spTree>
    <p:extLst>
      <p:ext uri="{BB962C8B-B14F-4D97-AF65-F5344CB8AC3E}">
        <p14:creationId xmlns:p14="http://schemas.microsoft.com/office/powerpoint/2010/main" val="423992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C7CDF1-F7F2-44E2-91DF-FB1D19EFDB44}"/>
              </a:ext>
            </a:extLst>
          </p:cNvPr>
          <p:cNvSpPr>
            <a:spLocks noGrp="1"/>
          </p:cNvSpPr>
          <p:nvPr>
            <p:ph type="title"/>
          </p:nvPr>
        </p:nvSpPr>
        <p:spPr/>
        <p:txBody>
          <a:bodyPr/>
          <a:lstStyle/>
          <a:p>
            <a:r>
              <a:rPr lang="it-IT" dirty="0"/>
              <a:t>Stima numerica della ras</a:t>
            </a:r>
          </a:p>
        </p:txBody>
      </p:sp>
      <p:sp>
        <p:nvSpPr>
          <p:cNvPr id="4" name="Segnaposto contenuto 3">
            <a:extLst>
              <a:ext uri="{FF2B5EF4-FFF2-40B4-BE49-F238E27FC236}">
                <a16:creationId xmlns:a16="http://schemas.microsoft.com/office/drawing/2014/main" id="{7A6E8CFB-A344-4C0E-A37B-FE106B6C2561}"/>
              </a:ext>
            </a:extLst>
          </p:cNvPr>
          <p:cNvSpPr>
            <a:spLocks noGrp="1"/>
          </p:cNvSpPr>
          <p:nvPr>
            <p:ph idx="1"/>
          </p:nvPr>
        </p:nvSpPr>
        <p:spPr/>
        <p:txBody>
          <a:bodyPr/>
          <a:lstStyle/>
          <a:p>
            <a:pPr marL="0" indent="0">
              <a:buNone/>
            </a:pPr>
            <a:r>
              <a:rPr lang="it-IT" dirty="0"/>
              <a:t>Balza all'occhio il diverso valore dell'estensione di tale luogo nelle tre direzioni: se per la velocità e la quota ci si può scostare di valori molto piccoli dalla condizione di equilibrio (inferiori in modulo a 0.15), la temperatura può raggiungere valori molto più elevati. Questo può essere spiegato con la migliore validità dell'approssimazione del sistema con il linearizzato per la temperatura rispetto alla quota e alla temperatura, come si evince dalle equazioni</a:t>
            </a:r>
          </a:p>
        </p:txBody>
      </p:sp>
      <p:sp>
        <p:nvSpPr>
          <p:cNvPr id="5" name="CasellaDiTesto 4">
            <a:extLst>
              <a:ext uri="{FF2B5EF4-FFF2-40B4-BE49-F238E27FC236}">
                <a16:creationId xmlns:a16="http://schemas.microsoft.com/office/drawing/2014/main" id="{78512EC1-0E8C-42CD-89B8-90E88DD5B6A0}"/>
              </a:ext>
            </a:extLst>
          </p:cNvPr>
          <p:cNvSpPr txBox="1"/>
          <p:nvPr/>
        </p:nvSpPr>
        <p:spPr>
          <a:xfrm>
            <a:off x="677334" y="6140746"/>
            <a:ext cx="8057014" cy="261610"/>
          </a:xfrm>
          <a:prstGeom prst="rect">
            <a:avLst/>
          </a:prstGeom>
          <a:noFill/>
        </p:spPr>
        <p:txBody>
          <a:bodyPr wrap="none" rtlCol="0">
            <a:spAutoFit/>
          </a:bodyPr>
          <a:lstStyle/>
          <a:p>
            <a:r>
              <a:rPr lang="it-IT" sz="1100" dirty="0"/>
              <a:t>Per una trattazione più discorsiva, nella quale sono presenti tutti gli algoritmi e le immagini, fare riferimento alla relazione.</a:t>
            </a:r>
          </a:p>
        </p:txBody>
      </p:sp>
    </p:spTree>
    <p:extLst>
      <p:ext uri="{BB962C8B-B14F-4D97-AF65-F5344CB8AC3E}">
        <p14:creationId xmlns:p14="http://schemas.microsoft.com/office/powerpoint/2010/main" val="411955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2255AF-D4F3-4829-9120-F3253746A786}"/>
              </a:ext>
            </a:extLst>
          </p:cNvPr>
          <p:cNvSpPr>
            <a:spLocks noGrp="1"/>
          </p:cNvSpPr>
          <p:nvPr>
            <p:ph type="title"/>
          </p:nvPr>
        </p:nvSpPr>
        <p:spPr/>
        <p:txBody>
          <a:bodyPr/>
          <a:lstStyle/>
          <a:p>
            <a:r>
              <a:rPr lang="it-IT" dirty="0"/>
              <a:t>Valori numerici</a:t>
            </a:r>
          </a:p>
        </p:txBody>
      </p:sp>
      <p:sp>
        <p:nvSpPr>
          <p:cNvPr id="3" name="Segnaposto contenuto 2">
            <a:extLst>
              <a:ext uri="{FF2B5EF4-FFF2-40B4-BE49-F238E27FC236}">
                <a16:creationId xmlns:a16="http://schemas.microsoft.com/office/drawing/2014/main" id="{E907952B-8B54-45A3-A127-3FF1C0AB131B}"/>
              </a:ext>
            </a:extLst>
          </p:cNvPr>
          <p:cNvSpPr>
            <a:spLocks noGrp="1"/>
          </p:cNvSpPr>
          <p:nvPr>
            <p:ph idx="1"/>
          </p:nvPr>
        </p:nvSpPr>
        <p:spPr/>
        <p:txBody>
          <a:bodyPr/>
          <a:lstStyle/>
          <a:p>
            <a:pPr marL="0" indent="0">
              <a:buNone/>
            </a:pPr>
            <a:r>
              <a:rPr lang="it-IT" dirty="0"/>
              <a:t>I seguenti valori numerici fanno riferimento al dirigibile, al modello </a:t>
            </a:r>
            <a:r>
              <a:rPr lang="it-IT" i="1" dirty="0"/>
              <a:t>ISA</a:t>
            </a:r>
            <a:r>
              <a:rPr lang="it-IT" dirty="0"/>
              <a:t> e alle costanti termodinamiche e aerodinamiche. Per poter utilizzare dati quanto più realistici possibili, la seguente trattazione viene effettuata con i valori numerici di un dirigibile termico reale, lo </a:t>
            </a:r>
            <a:r>
              <a:rPr lang="it-IT" i="1" dirty="0" err="1"/>
              <a:t>Skyatch</a:t>
            </a:r>
            <a:r>
              <a:rPr lang="it-IT" i="1" dirty="0"/>
              <a:t> Personal Blimp. </a:t>
            </a:r>
          </a:p>
        </p:txBody>
      </p:sp>
      <p:graphicFrame>
        <p:nvGraphicFramePr>
          <p:cNvPr id="4" name="Oggetto 3">
            <a:extLst>
              <a:ext uri="{FF2B5EF4-FFF2-40B4-BE49-F238E27FC236}">
                <a16:creationId xmlns:a16="http://schemas.microsoft.com/office/drawing/2014/main" id="{ED75378F-637C-4322-9681-3D77906A19D9}"/>
              </a:ext>
            </a:extLst>
          </p:cNvPr>
          <p:cNvGraphicFramePr>
            <a:graphicFrameLocks noChangeAspect="1"/>
          </p:cNvGraphicFramePr>
          <p:nvPr>
            <p:extLst>
              <p:ext uri="{D42A27DB-BD31-4B8C-83A1-F6EECF244321}">
                <p14:modId xmlns:p14="http://schemas.microsoft.com/office/powerpoint/2010/main" val="3215755519"/>
              </p:ext>
            </p:extLst>
          </p:nvPr>
        </p:nvGraphicFramePr>
        <p:xfrm>
          <a:off x="2268318" y="3827958"/>
          <a:ext cx="2057400" cy="2497137"/>
        </p:xfrm>
        <a:graphic>
          <a:graphicData uri="http://schemas.openxmlformats.org/presentationml/2006/ole">
            <mc:AlternateContent xmlns:mc="http://schemas.openxmlformats.org/markup-compatibility/2006">
              <mc:Choice xmlns:v="urn:schemas-microsoft-com:vml" Requires="v">
                <p:oleObj spid="_x0000_s5158" name="Equation" r:id="rId3" imgW="952200" imgH="1155600" progId="Equation.DSMT4">
                  <p:embed/>
                </p:oleObj>
              </mc:Choice>
              <mc:Fallback>
                <p:oleObj name="Equation" r:id="rId3" imgW="952200" imgH="1155600" progId="Equation.DSMT4">
                  <p:embed/>
                  <p:pic>
                    <p:nvPicPr>
                      <p:cNvPr id="0" name=""/>
                      <p:cNvPicPr/>
                      <p:nvPr/>
                    </p:nvPicPr>
                    <p:blipFill>
                      <a:blip r:embed="rId4"/>
                      <a:stretch>
                        <a:fillRect/>
                      </a:stretch>
                    </p:blipFill>
                    <p:spPr>
                      <a:xfrm>
                        <a:off x="2268318" y="3827958"/>
                        <a:ext cx="2057400" cy="2497137"/>
                      </a:xfrm>
                      <a:prstGeom prst="rect">
                        <a:avLst/>
                      </a:prstGeom>
                    </p:spPr>
                  </p:pic>
                </p:oleObj>
              </mc:Fallback>
            </mc:AlternateContent>
          </a:graphicData>
        </a:graphic>
      </p:graphicFrame>
      <p:graphicFrame>
        <p:nvGraphicFramePr>
          <p:cNvPr id="5" name="Oggetto 4">
            <a:extLst>
              <a:ext uri="{FF2B5EF4-FFF2-40B4-BE49-F238E27FC236}">
                <a16:creationId xmlns:a16="http://schemas.microsoft.com/office/drawing/2014/main" id="{613730A0-8254-44C4-BDA2-2986D56599FA}"/>
              </a:ext>
            </a:extLst>
          </p:cNvPr>
          <p:cNvGraphicFramePr>
            <a:graphicFrameLocks noChangeAspect="1"/>
          </p:cNvGraphicFramePr>
          <p:nvPr>
            <p:extLst>
              <p:ext uri="{D42A27DB-BD31-4B8C-83A1-F6EECF244321}">
                <p14:modId xmlns:p14="http://schemas.microsoft.com/office/powerpoint/2010/main" val="3600989786"/>
              </p:ext>
            </p:extLst>
          </p:nvPr>
        </p:nvGraphicFramePr>
        <p:xfrm>
          <a:off x="4975668" y="3827958"/>
          <a:ext cx="2810836" cy="2420442"/>
        </p:xfrm>
        <a:graphic>
          <a:graphicData uri="http://schemas.openxmlformats.org/presentationml/2006/ole">
            <mc:AlternateContent xmlns:mc="http://schemas.openxmlformats.org/markup-compatibility/2006">
              <mc:Choice xmlns:v="urn:schemas-microsoft-com:vml" Requires="v">
                <p:oleObj spid="_x0000_s5159" name="Equation" r:id="rId5" imgW="1371600" imgH="1180800" progId="Equation.DSMT4">
                  <p:embed/>
                </p:oleObj>
              </mc:Choice>
              <mc:Fallback>
                <p:oleObj name="Equation" r:id="rId5" imgW="1371600" imgH="1180800" progId="Equation.DSMT4">
                  <p:embed/>
                  <p:pic>
                    <p:nvPicPr>
                      <p:cNvPr id="0" name=""/>
                      <p:cNvPicPr/>
                      <p:nvPr/>
                    </p:nvPicPr>
                    <p:blipFill>
                      <a:blip r:embed="rId6"/>
                      <a:stretch>
                        <a:fillRect/>
                      </a:stretch>
                    </p:blipFill>
                    <p:spPr>
                      <a:xfrm>
                        <a:off x="4975668" y="3827958"/>
                        <a:ext cx="2810836" cy="2420442"/>
                      </a:xfrm>
                      <a:prstGeom prst="rect">
                        <a:avLst/>
                      </a:prstGeom>
                    </p:spPr>
                  </p:pic>
                </p:oleObj>
              </mc:Fallback>
            </mc:AlternateContent>
          </a:graphicData>
        </a:graphic>
      </p:graphicFrame>
    </p:spTree>
    <p:extLst>
      <p:ext uri="{BB962C8B-B14F-4D97-AF65-F5344CB8AC3E}">
        <p14:creationId xmlns:p14="http://schemas.microsoft.com/office/powerpoint/2010/main" val="216051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3901A8-8D64-4D79-96F5-541C0B1E1495}"/>
              </a:ext>
            </a:extLst>
          </p:cNvPr>
          <p:cNvSpPr>
            <a:spLocks noGrp="1"/>
          </p:cNvSpPr>
          <p:nvPr>
            <p:ph type="title"/>
          </p:nvPr>
        </p:nvSpPr>
        <p:spPr/>
        <p:txBody>
          <a:bodyPr/>
          <a:lstStyle/>
          <a:p>
            <a:r>
              <a:rPr lang="it-IT" dirty="0"/>
              <a:t>Richieste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4D8CF47E-D4EA-4F42-91B0-D05D6597FD4A}"/>
                  </a:ext>
                </a:extLst>
              </p:cNvPr>
              <p:cNvSpPr>
                <a:spLocks noGrp="1"/>
              </p:cNvSpPr>
              <p:nvPr>
                <p:ph idx="1"/>
              </p:nvPr>
            </p:nvSpPr>
            <p:spPr>
              <a:xfrm>
                <a:off x="677334" y="2160589"/>
                <a:ext cx="8596668" cy="4437159"/>
              </a:xfrm>
            </p:spPr>
            <p:txBody>
              <a:bodyPr>
                <a:normAutofit fontScale="85000" lnSpcReduction="10000"/>
              </a:bodyPr>
              <a:lstStyle/>
              <a:p>
                <a:r>
                  <a:rPr lang="it-IT" dirty="0"/>
                  <a:t>Determinare tutti gli equilibri fisicamente ammissibili per il sistema in assenza di disturbo</a:t>
                </a:r>
              </a:p>
              <a:p>
                <a:r>
                  <a:rPr lang="it-IT" dirty="0"/>
                  <a:t>Supponendo di disporre della misura della quota z, determinare una realizzazione del sistema linearizzato attorno ad un equilibrio con il valore di </a:t>
                </a:r>
                <a14:m>
                  <m:oMath xmlns:m="http://schemas.openxmlformats.org/officeDocument/2006/math">
                    <m:bar>
                      <m:barPr>
                        <m:pos m:val="top"/>
                        <m:ctrlPr>
                          <a:rPr lang="it-IT" b="0" i="1" smtClean="0">
                            <a:latin typeface="Cambria Math" panose="02040503050406030204" pitchFamily="18" charset="0"/>
                          </a:rPr>
                        </m:ctrlPr>
                      </m:barPr>
                      <m:e>
                        <m:r>
                          <a:rPr lang="it-IT" b="0" i="1" smtClean="0">
                            <a:latin typeface="Cambria Math" panose="02040503050406030204" pitchFamily="18" charset="0"/>
                          </a:rPr>
                          <m:t>𝑧</m:t>
                        </m:r>
                      </m:e>
                    </m:bar>
                    <m:r>
                      <a:rPr lang="it-IT" b="0" i="1" smtClean="0">
                        <a:latin typeface="Cambria Math" panose="02040503050406030204" pitchFamily="18" charset="0"/>
                      </a:rPr>
                      <m:t>=500</m:t>
                    </m:r>
                  </m:oMath>
                </a14:m>
                <a:r>
                  <a:rPr lang="it-IT" b="0" dirty="0"/>
                  <a:t> m</a:t>
                </a:r>
              </a:p>
              <a:p>
                <a:r>
                  <a:rPr lang="it-IT" b="0" dirty="0"/>
                  <a:t>P</a:t>
                </a:r>
                <a:r>
                  <a:rPr lang="it-IT" dirty="0"/>
                  <a:t>rogettare un compensatore basato sul regolatore che stabilizzi il sistema</a:t>
                </a:r>
              </a:p>
              <a:p>
                <a:r>
                  <a:rPr lang="it-IT" dirty="0"/>
                  <a:t>Pianificare gli ingressi per portare il sistema in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𝑧</m:t>
                        </m:r>
                      </m:e>
                      <m:sub>
                        <m:r>
                          <a:rPr lang="it-IT" b="0" i="1" smtClean="0">
                            <a:latin typeface="Cambria Math" panose="02040503050406030204" pitchFamily="18" charset="0"/>
                          </a:rPr>
                          <m:t>𝑓</m:t>
                        </m:r>
                      </m:sub>
                    </m:sSub>
                    <m:r>
                      <a:rPr lang="it-IT" b="0" i="1" smtClean="0">
                        <a:latin typeface="Cambria Math" panose="02040503050406030204" pitchFamily="18" charset="0"/>
                      </a:rPr>
                      <m:t>=</m:t>
                    </m:r>
                    <m:bar>
                      <m:barPr>
                        <m:pos m:val="top"/>
                        <m:ctrlPr>
                          <a:rPr lang="it-IT" b="0" i="1" smtClean="0">
                            <a:latin typeface="Cambria Math" panose="02040503050406030204" pitchFamily="18" charset="0"/>
                          </a:rPr>
                        </m:ctrlPr>
                      </m:barPr>
                      <m:e>
                        <m:r>
                          <a:rPr lang="it-IT" b="0" i="1" smtClean="0">
                            <a:latin typeface="Cambria Math" panose="02040503050406030204" pitchFamily="18" charset="0"/>
                          </a:rPr>
                          <m:t>𝑧</m:t>
                        </m:r>
                      </m:e>
                    </m:bar>
                    <m:r>
                      <a:rPr lang="it-IT" b="0" i="1" smtClean="0">
                        <a:latin typeface="Cambria Math" panose="02040503050406030204" pitchFamily="18" charset="0"/>
                      </a:rPr>
                      <m:t>+50=550</m:t>
                    </m:r>
                  </m:oMath>
                </a14:m>
                <a:r>
                  <a:rPr lang="it-IT" b="0" dirty="0"/>
                  <a:t> m </a:t>
                </a:r>
                <a:r>
                  <a:rPr lang="it-IT" dirty="0"/>
                  <a:t>e mantenerlo indefinitamente lì, discretizzando il sistema con un tempo di campionamento </a:t>
                </a:r>
                <a14:m>
                  <m:oMath xmlns:m="http://schemas.openxmlformats.org/officeDocument/2006/math">
                    <m:sSub>
                      <m:sSubPr>
                        <m:ctrlPr>
                          <a:rPr lang="it-IT" b="0" i="1" dirty="0" smtClean="0">
                            <a:latin typeface="Cambria Math" panose="02040503050406030204" pitchFamily="18" charset="0"/>
                          </a:rPr>
                        </m:ctrlPr>
                      </m:sSubPr>
                      <m:e>
                        <m:r>
                          <a:rPr lang="it-IT" b="0" i="1" dirty="0" smtClean="0">
                            <a:latin typeface="Cambria Math" panose="02040503050406030204" pitchFamily="18" charset="0"/>
                          </a:rPr>
                          <m:t>𝑇</m:t>
                        </m:r>
                      </m:e>
                      <m:sub>
                        <m:r>
                          <a:rPr lang="it-IT" b="0" i="1" dirty="0" smtClean="0">
                            <a:latin typeface="Cambria Math" panose="02040503050406030204" pitchFamily="18" charset="0"/>
                          </a:rPr>
                          <m:t>𝑠</m:t>
                        </m:r>
                      </m:sub>
                    </m:sSub>
                    <m:r>
                      <a:rPr lang="it-IT" b="0" i="1" dirty="0" smtClean="0">
                        <a:latin typeface="Cambria Math" panose="02040503050406030204" pitchFamily="18" charset="0"/>
                      </a:rPr>
                      <m:t>=0.05 </m:t>
                    </m:r>
                  </m:oMath>
                </a14:m>
                <a:r>
                  <a:rPr lang="it-IT" dirty="0"/>
                  <a:t>s. Effettuare ciò</a:t>
                </a:r>
              </a:p>
              <a:p>
                <a:pPr lvl="1">
                  <a:buFont typeface="+mj-lt"/>
                  <a:buAutoNum type="arabicPeriod"/>
                </a:pPr>
                <a:r>
                  <a:rPr lang="it-IT" dirty="0"/>
                  <a:t>In assenza di vincoli sullo stato o sugli ingressi con un numero di passi definito</a:t>
                </a:r>
              </a:p>
              <a:p>
                <a:pPr lvl="1">
                  <a:buFont typeface="+mj-lt"/>
                  <a:buAutoNum type="arabicPeriod"/>
                </a:pPr>
                <a:r>
                  <a:rPr lang="it-IT" dirty="0"/>
                  <a:t>Inserendo dei limiti fisici all'ingresso facendo in modo che </a:t>
                </a:r>
                <a14:m>
                  <m:oMath xmlns:m="http://schemas.openxmlformats.org/officeDocument/2006/math">
                    <m:bar>
                      <m:barPr>
                        <m:pos m:val="top"/>
                        <m:ctrlPr>
                          <a:rPr lang="it-IT" b="0" i="1" smtClean="0">
                            <a:latin typeface="Cambria Math" panose="02040503050406030204" pitchFamily="18" charset="0"/>
                          </a:rPr>
                        </m:ctrlPr>
                      </m:barPr>
                      <m:e>
                        <m:r>
                          <a:rPr lang="it-IT" b="0" i="1" smtClean="0">
                            <a:latin typeface="Cambria Math" panose="02040503050406030204" pitchFamily="18" charset="0"/>
                          </a:rPr>
                          <m:t>𝑣</m:t>
                        </m:r>
                      </m:e>
                    </m:bar>
                    <m:r>
                      <a:rPr lang="it-IT" b="0" i="1" smtClean="0">
                        <a:latin typeface="Cambria Math" panose="02040503050406030204" pitchFamily="18" charset="0"/>
                      </a:rPr>
                      <m:t>≤</m:t>
                    </m:r>
                    <m:r>
                      <a:rPr lang="it-IT" b="0" i="1" smtClean="0">
                        <a:latin typeface="Cambria Math" panose="02040503050406030204" pitchFamily="18" charset="0"/>
                      </a:rPr>
                      <m:t>𝑣</m:t>
                    </m:r>
                    <m:r>
                      <a:rPr lang="it-IT" b="0" i="1" smtClean="0">
                        <a:latin typeface="Cambria Math" panose="02040503050406030204" pitchFamily="18" charset="0"/>
                      </a:rPr>
                      <m:t>≤250</m:t>
                    </m:r>
                  </m:oMath>
                </a14:m>
                <a:r>
                  <a:rPr lang="it-IT" b="0" dirty="0"/>
                  <a:t> W</a:t>
                </a:r>
              </a:p>
              <a:p>
                <a:pPr lvl="1">
                  <a:buFont typeface="+mj-lt"/>
                  <a:buAutoNum type="arabicPeriod"/>
                </a:pPr>
                <a:r>
                  <a:rPr lang="it-IT" dirty="0"/>
                  <a:t>Minimizzando la massima variazione di ingressi tra due passi adiacenti aumentando di 2 s </a:t>
                </a:r>
              </a:p>
              <a:p>
                <a:pPr lvl="1">
                  <a:buFont typeface="+mj-lt"/>
                  <a:buAutoNum type="arabicPeriod"/>
                </a:pPr>
                <a:r>
                  <a:rPr lang="it-IT" dirty="0"/>
                  <a:t>Facendo appartenere la temperatura al range </a:t>
                </a:r>
                <a14:m>
                  <m:oMath xmlns:m="http://schemas.openxmlformats.org/officeDocument/2006/math">
                    <m:r>
                      <a:rPr lang="it-IT" b="0" i="1" smtClean="0">
                        <a:latin typeface="Cambria Math" panose="02040503050406030204" pitchFamily="18" charset="0"/>
                      </a:rPr>
                      <m:t>[−1.5 ÷1.5]</m:t>
                    </m:r>
                  </m:oMath>
                </a14:m>
                <a:r>
                  <a:rPr lang="it-IT" dirty="0"/>
                  <a:t> °C.</a:t>
                </a:r>
              </a:p>
              <a:p>
                <a:pPr>
                  <a:buFont typeface="Wingdings 3" panose="05040102010807070707" pitchFamily="18" charset="2"/>
                  <a:buChar char=""/>
                </a:pPr>
                <a:r>
                  <a:rPr lang="it-IT" dirty="0"/>
                  <a:t>Simulare ogni tipo di pianificazione sul sistema linearizzato, sul sistema reale e sul sistema controllato</a:t>
                </a:r>
              </a:p>
              <a:p>
                <a:pPr>
                  <a:buFont typeface="Wingdings 3" panose="05040102010807070707" pitchFamily="18" charset="2"/>
                  <a:buChar char=""/>
                </a:pPr>
                <a:r>
                  <a:rPr lang="it-IT" dirty="0"/>
                  <a:t>Stimare numericamente la RAS per il sistema controllato nella nuova posizione di equilibrio</a:t>
                </a:r>
              </a:p>
            </p:txBody>
          </p:sp>
        </mc:Choice>
        <mc:Fallback xmlns="">
          <p:sp>
            <p:nvSpPr>
              <p:cNvPr id="3" name="Segnaposto contenuto 2">
                <a:extLst>
                  <a:ext uri="{FF2B5EF4-FFF2-40B4-BE49-F238E27FC236}">
                    <a16:creationId xmlns:a16="http://schemas.microsoft.com/office/drawing/2014/main" id="{4D8CF47E-D4EA-4F42-91B0-D05D6597FD4A}"/>
                  </a:ext>
                </a:extLst>
              </p:cNvPr>
              <p:cNvSpPr>
                <a:spLocks noGrp="1" noRot="1" noChangeAspect="1" noMove="1" noResize="1" noEditPoints="1" noAdjustHandles="1" noChangeArrowheads="1" noChangeShapeType="1" noTextEdit="1"/>
              </p:cNvSpPr>
              <p:nvPr>
                <p:ph idx="1"/>
              </p:nvPr>
            </p:nvSpPr>
            <p:spPr>
              <a:xfrm>
                <a:off x="677334" y="2160589"/>
                <a:ext cx="8596668" cy="4437159"/>
              </a:xfrm>
              <a:blipFill>
                <a:blip r:embed="rId2"/>
                <a:stretch>
                  <a:fillRect t="-687" r="-567"/>
                </a:stretch>
              </a:blipFill>
            </p:spPr>
            <p:txBody>
              <a:bodyPr/>
              <a:lstStyle/>
              <a:p>
                <a:r>
                  <a:rPr lang="it-IT">
                    <a:noFill/>
                  </a:rPr>
                  <a:t> </a:t>
                </a:r>
              </a:p>
            </p:txBody>
          </p:sp>
        </mc:Fallback>
      </mc:AlternateContent>
    </p:spTree>
    <p:extLst>
      <p:ext uri="{BB962C8B-B14F-4D97-AF65-F5344CB8AC3E}">
        <p14:creationId xmlns:p14="http://schemas.microsoft.com/office/powerpoint/2010/main" val="774312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D71C70-3E12-47C7-A1A2-51CC1AE8344C}"/>
              </a:ext>
            </a:extLst>
          </p:cNvPr>
          <p:cNvSpPr>
            <a:spLocks noGrp="1"/>
          </p:cNvSpPr>
          <p:nvPr>
            <p:ph type="title"/>
          </p:nvPr>
        </p:nvSpPr>
        <p:spPr/>
        <p:txBody>
          <a:bodyPr/>
          <a:lstStyle/>
          <a:p>
            <a:r>
              <a:rPr lang="it-IT" dirty="0"/>
              <a:t>Equilibri</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C544653-BC42-4AAB-9375-09BD8F6E3B36}"/>
                  </a:ext>
                </a:extLst>
              </p:cNvPr>
              <p:cNvSpPr>
                <a:spLocks noGrp="1"/>
              </p:cNvSpPr>
              <p:nvPr>
                <p:ph idx="1"/>
              </p:nvPr>
            </p:nvSpPr>
            <p:spPr/>
            <p:txBody>
              <a:bodyPr/>
              <a:lstStyle/>
              <a:p>
                <a:pPr marL="0" indent="0">
                  <a:buNone/>
                </a:pPr>
                <a:r>
                  <a:rPr lang="it-IT" dirty="0"/>
                  <a:t>Scegliendo come vettore dello </a:t>
                </a:r>
                <a:r>
                  <a:rPr lang="it-IT" dirty="0" err="1"/>
                  <a:t>stato</a:t>
                </a:r>
                <a:r>
                  <a:rPr lang="it-IT" dirty="0"/>
                  <a:t> </a:t>
                </a:r>
                <a14:m>
                  <m:oMath xmlns:m="http://schemas.openxmlformats.org/officeDocument/2006/math">
                    <m:r>
                      <a:rPr lang="it-IT" b="0" i="1" smtClean="0">
                        <a:latin typeface="Cambria Math" panose="02040503050406030204" pitchFamily="18" charset="0"/>
                      </a:rPr>
                      <m:t>𝑥</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3</m:t>
                                </m:r>
                              </m:sub>
                            </m:sSub>
                          </m:e>
                        </m:d>
                      </m:e>
                      <m:sup>
                        <m:r>
                          <a:rPr lang="it-IT" b="0" i="1" smtClean="0">
                            <a:latin typeface="Cambria Math" panose="02040503050406030204" pitchFamily="18" charset="0"/>
                          </a:rPr>
                          <m:t>𝑇</m:t>
                        </m:r>
                      </m:sup>
                    </m:sSup>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𝑇</m:t>
                                </m:r>
                              </m:e>
                              <m:sub>
                                <m:r>
                                  <a:rPr lang="it-IT" b="0" i="1" smtClean="0">
                                    <a:latin typeface="Cambria Math" panose="02040503050406030204" pitchFamily="18" charset="0"/>
                                  </a:rPr>
                                  <m:t>𝑖</m:t>
                                </m:r>
                              </m:sub>
                            </m:sSub>
                            <m:r>
                              <a:rPr lang="it-IT" b="0" i="1" smtClean="0">
                                <a:latin typeface="Cambria Math" panose="02040503050406030204" pitchFamily="18" charset="0"/>
                              </a:rPr>
                              <m:t> </m:t>
                            </m:r>
                            <m:r>
                              <a:rPr lang="it-IT" b="0" i="1" smtClean="0">
                                <a:latin typeface="Cambria Math" panose="02040503050406030204" pitchFamily="18" charset="0"/>
                              </a:rPr>
                              <m:t>𝑧</m:t>
                            </m:r>
                            <m:r>
                              <a:rPr lang="it-IT" b="0" i="1" smtClean="0">
                                <a:latin typeface="Cambria Math" panose="02040503050406030204" pitchFamily="18" charset="0"/>
                              </a:rPr>
                              <m:t> </m:t>
                            </m:r>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𝑧</m:t>
                                </m:r>
                              </m:e>
                            </m:acc>
                          </m:e>
                        </m:d>
                      </m:e>
                      <m:sup>
                        <m:r>
                          <a:rPr lang="it-IT" b="0" i="1" smtClean="0">
                            <a:latin typeface="Cambria Math" panose="02040503050406030204" pitchFamily="18" charset="0"/>
                          </a:rPr>
                          <m:t>𝑇</m:t>
                        </m:r>
                      </m:sup>
                    </m:sSup>
                  </m:oMath>
                </a14:m>
                <a:r>
                  <a:rPr lang="it-IT" dirty="0"/>
                  <a:t> e come vettore degli ingressi </a:t>
                </a:r>
                <a14:m>
                  <m:oMath xmlns:m="http://schemas.openxmlformats.org/officeDocument/2006/math">
                    <m:r>
                      <a:rPr lang="it-IT" b="0" i="1" smtClean="0">
                        <a:latin typeface="Cambria Math" panose="02040503050406030204" pitchFamily="18" charset="0"/>
                      </a:rPr>
                      <m:t>𝑢</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𝑢</m:t>
                                </m:r>
                              </m:e>
                              <m:sub>
                                <m:r>
                                  <a:rPr lang="it-IT" b="0" i="1" smtClean="0">
                                    <a:latin typeface="Cambria Math" panose="02040503050406030204" pitchFamily="18" charset="0"/>
                                  </a:rPr>
                                  <m:t>1</m:t>
                                </m:r>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𝑢</m:t>
                                </m:r>
                              </m:e>
                              <m:sub>
                                <m:r>
                                  <a:rPr lang="it-IT" b="0" i="1" smtClean="0">
                                    <a:latin typeface="Cambria Math" panose="02040503050406030204" pitchFamily="18" charset="0"/>
                                  </a:rPr>
                                  <m:t>2</m:t>
                                </m:r>
                              </m:sub>
                            </m:sSub>
                          </m:e>
                        </m:d>
                      </m:e>
                      <m:sup>
                        <m:r>
                          <a:rPr lang="it-IT" b="0" i="1" smtClean="0">
                            <a:latin typeface="Cambria Math" panose="02040503050406030204" pitchFamily="18" charset="0"/>
                          </a:rPr>
                          <m:t>𝑇</m:t>
                        </m:r>
                      </m:sup>
                    </m:sSup>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𝑣</m:t>
                            </m:r>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𝑑</m:t>
                                </m:r>
                              </m:sub>
                            </m:sSub>
                          </m:e>
                        </m:d>
                      </m:e>
                      <m:sup>
                        <m:r>
                          <a:rPr lang="it-IT" b="0" i="1" smtClean="0">
                            <a:latin typeface="Cambria Math" panose="02040503050406030204" pitchFamily="18" charset="0"/>
                          </a:rPr>
                          <m:t>𝑇</m:t>
                        </m:r>
                      </m:sup>
                    </m:sSup>
                    <m:r>
                      <a:rPr lang="it-IT" b="0" i="0" smtClean="0">
                        <a:latin typeface="Cambria Math" panose="02040503050406030204" pitchFamily="18" charset="0"/>
                      </a:rPr>
                      <m:t> </m:t>
                    </m:r>
                  </m:oMath>
                </a14:m>
                <a:r>
                  <a:rPr lang="it-IT" dirty="0"/>
                  <a:t>si possono riscrivere le equazioni in forma normale</a:t>
                </a:r>
              </a:p>
            </p:txBody>
          </p:sp>
        </mc:Choice>
        <mc:Fallback xmlns="">
          <p:sp>
            <p:nvSpPr>
              <p:cNvPr id="3" name="Segnaposto contenuto 2">
                <a:extLst>
                  <a:ext uri="{FF2B5EF4-FFF2-40B4-BE49-F238E27FC236}">
                    <a16:creationId xmlns:a16="http://schemas.microsoft.com/office/drawing/2014/main" id="{9C544653-BC42-4AAB-9375-09BD8F6E3B36}"/>
                  </a:ext>
                </a:extLst>
              </p:cNvPr>
              <p:cNvSpPr>
                <a:spLocks noGrp="1" noRot="1" noChangeAspect="1" noMove="1" noResize="1" noEditPoints="1" noAdjustHandles="1" noChangeArrowheads="1" noChangeShapeType="1" noTextEdit="1"/>
              </p:cNvSpPr>
              <p:nvPr>
                <p:ph idx="1"/>
              </p:nvPr>
            </p:nvSpPr>
            <p:spPr>
              <a:blipFill>
                <a:blip r:embed="rId3"/>
                <a:stretch>
                  <a:fillRect l="-567" t="-942"/>
                </a:stretch>
              </a:blipFill>
            </p:spPr>
            <p:txBody>
              <a:bodyPr/>
              <a:lstStyle/>
              <a:p>
                <a:r>
                  <a:rPr lang="it-IT">
                    <a:noFill/>
                  </a:rPr>
                  <a:t> </a:t>
                </a:r>
              </a:p>
            </p:txBody>
          </p:sp>
        </mc:Fallback>
      </mc:AlternateContent>
      <p:graphicFrame>
        <p:nvGraphicFramePr>
          <p:cNvPr id="4" name="Oggetto 3">
            <a:extLst>
              <a:ext uri="{FF2B5EF4-FFF2-40B4-BE49-F238E27FC236}">
                <a16:creationId xmlns:a16="http://schemas.microsoft.com/office/drawing/2014/main" id="{50810204-26CB-4632-8536-8A54AA481836}"/>
              </a:ext>
            </a:extLst>
          </p:cNvPr>
          <p:cNvGraphicFramePr>
            <a:graphicFrameLocks noChangeAspect="1"/>
          </p:cNvGraphicFramePr>
          <p:nvPr>
            <p:extLst>
              <p:ext uri="{D42A27DB-BD31-4B8C-83A1-F6EECF244321}">
                <p14:modId xmlns:p14="http://schemas.microsoft.com/office/powerpoint/2010/main" val="2869183465"/>
              </p:ext>
            </p:extLst>
          </p:nvPr>
        </p:nvGraphicFramePr>
        <p:xfrm>
          <a:off x="2580119" y="3285422"/>
          <a:ext cx="4791097" cy="2755940"/>
        </p:xfrm>
        <a:graphic>
          <a:graphicData uri="http://schemas.openxmlformats.org/presentationml/2006/ole">
            <mc:AlternateContent xmlns:mc="http://schemas.openxmlformats.org/markup-compatibility/2006">
              <mc:Choice xmlns:v="urn:schemas-microsoft-com:vml" Requires="v">
                <p:oleObj spid="_x0000_s6164" name="Equation" r:id="rId4" imgW="2869920" imgH="1650960" progId="Equation.DSMT4">
                  <p:embed/>
                </p:oleObj>
              </mc:Choice>
              <mc:Fallback>
                <p:oleObj name="Equation" r:id="rId4" imgW="2869920" imgH="1650960" progId="Equation.DSMT4">
                  <p:embed/>
                  <p:pic>
                    <p:nvPicPr>
                      <p:cNvPr id="0" name=""/>
                      <p:cNvPicPr/>
                      <p:nvPr/>
                    </p:nvPicPr>
                    <p:blipFill>
                      <a:blip r:embed="rId5"/>
                      <a:stretch>
                        <a:fillRect/>
                      </a:stretch>
                    </p:blipFill>
                    <p:spPr>
                      <a:xfrm>
                        <a:off x="2580119" y="3285422"/>
                        <a:ext cx="4791097" cy="2755940"/>
                      </a:xfrm>
                      <a:prstGeom prst="rect">
                        <a:avLst/>
                      </a:prstGeom>
                    </p:spPr>
                  </p:pic>
                </p:oleObj>
              </mc:Fallback>
            </mc:AlternateContent>
          </a:graphicData>
        </a:graphic>
      </p:graphicFrame>
    </p:spTree>
    <p:extLst>
      <p:ext uri="{BB962C8B-B14F-4D97-AF65-F5344CB8AC3E}">
        <p14:creationId xmlns:p14="http://schemas.microsoft.com/office/powerpoint/2010/main" val="344782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D71C70-3E12-47C7-A1A2-51CC1AE8344C}"/>
              </a:ext>
            </a:extLst>
          </p:cNvPr>
          <p:cNvSpPr>
            <a:spLocks noGrp="1"/>
          </p:cNvSpPr>
          <p:nvPr>
            <p:ph type="title"/>
          </p:nvPr>
        </p:nvSpPr>
        <p:spPr/>
        <p:txBody>
          <a:bodyPr/>
          <a:lstStyle/>
          <a:p>
            <a:r>
              <a:rPr lang="it-IT" dirty="0"/>
              <a:t>Equilibri</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9C544653-BC42-4AAB-9375-09BD8F6E3B36}"/>
                  </a:ext>
                </a:extLst>
              </p:cNvPr>
              <p:cNvSpPr>
                <a:spLocks noGrp="1"/>
              </p:cNvSpPr>
              <p:nvPr>
                <p:ph idx="1"/>
              </p:nvPr>
            </p:nvSpPr>
            <p:spPr/>
            <p:txBody>
              <a:bodyPr/>
              <a:lstStyle/>
              <a:p>
                <a:pPr marL="0" indent="0">
                  <a:buNone/>
                </a:pPr>
                <a:r>
                  <a:rPr lang="it-IT" dirty="0"/>
                  <a:t>Risolvendo il sistema di equazioni </a:t>
                </a:r>
                <a14:m>
                  <m:oMath xmlns:m="http://schemas.openxmlformats.org/officeDocument/2006/math">
                    <m:acc>
                      <m:accPr>
                        <m:chr m:val="̇"/>
                        <m:ctrlPr>
                          <a:rPr lang="it-IT" b="0" i="1" smtClean="0">
                            <a:latin typeface="Cambria Math" panose="02040503050406030204" pitchFamily="18" charset="0"/>
                          </a:rPr>
                        </m:ctrlPr>
                      </m:accPr>
                      <m:e>
                        <m:r>
                          <a:rPr lang="it-IT" b="0" i="1" smtClean="0">
                            <a:latin typeface="Cambria Math" panose="02040503050406030204" pitchFamily="18" charset="0"/>
                          </a:rPr>
                          <m:t>𝑥</m:t>
                        </m:r>
                      </m:e>
                    </m:acc>
                    <m:r>
                      <a:rPr lang="it-IT" b="0" i="1" dirty="0" smtClean="0">
                        <a:latin typeface="Cambria Math" panose="02040503050406030204" pitchFamily="18" charset="0"/>
                      </a:rPr>
                      <m:t>=0</m:t>
                    </m:r>
                  </m:oMath>
                </a14:m>
                <a:r>
                  <a:rPr lang="it-IT" dirty="0"/>
                  <a:t> con </a:t>
                </a:r>
                <a14:m>
                  <m:oMath xmlns:m="http://schemas.openxmlformats.org/officeDocument/2006/math">
                    <m:acc>
                      <m:accPr>
                        <m:chr m:val="̅"/>
                        <m:ctrlPr>
                          <a:rPr lang="it-IT" i="1" dirty="0">
                            <a:latin typeface="Cambria Math" panose="02040503050406030204" pitchFamily="18" charset="0"/>
                          </a:rPr>
                        </m:ctrlPr>
                      </m:accPr>
                      <m:e>
                        <m:r>
                          <a:rPr lang="it-IT" dirty="0">
                            <a:latin typeface="Cambria Math" panose="02040503050406030204" pitchFamily="18" charset="0"/>
                          </a:rPr>
                          <m:t>𝑧</m:t>
                        </m:r>
                      </m:e>
                    </m:acc>
                    <m:r>
                      <a:rPr lang="it-IT" dirty="0">
                        <a:latin typeface="Cambria Math" panose="02040503050406030204" pitchFamily="18" charset="0"/>
                      </a:rPr>
                      <m:t>=500 </m:t>
                    </m:r>
                    <m:r>
                      <a:rPr lang="it-IT" dirty="0">
                        <a:latin typeface="Cambria Math" panose="02040503050406030204" pitchFamily="18" charset="0"/>
                      </a:rPr>
                      <m:t>𝑚</m:t>
                    </m:r>
                    <m:r>
                      <a:rPr lang="it-IT" dirty="0">
                        <a:latin typeface="Cambria Math" panose="02040503050406030204" pitchFamily="18" charset="0"/>
                      </a:rPr>
                      <m:t> </m:t>
                    </m:r>
                    <m:r>
                      <m:rPr>
                        <m:sty m:val="p"/>
                      </m:rPr>
                      <a:rPr lang="it-IT" dirty="0">
                        <a:latin typeface="Cambria Math" panose="02040503050406030204" pitchFamily="18" charset="0"/>
                      </a:rPr>
                      <m:t>e</m:t>
                    </m:r>
                    <m:r>
                      <a:rPr lang="it-IT" dirty="0">
                        <a:latin typeface="Cambria Math" panose="02040503050406030204" pitchFamily="18" charset="0"/>
                      </a:rPr>
                      <m:t> </m:t>
                    </m:r>
                    <m:acc>
                      <m:accPr>
                        <m:chr m:val="̅"/>
                        <m:ctrlPr>
                          <a:rPr lang="it-IT" i="1" dirty="0">
                            <a:latin typeface="Cambria Math" panose="02040503050406030204" pitchFamily="18" charset="0"/>
                          </a:rPr>
                        </m:ctrlPr>
                      </m:accPr>
                      <m:e>
                        <m:sSub>
                          <m:sSubPr>
                            <m:ctrlPr>
                              <a:rPr lang="it-IT" i="1" dirty="0">
                                <a:latin typeface="Cambria Math" panose="02040503050406030204" pitchFamily="18" charset="0"/>
                              </a:rPr>
                            </m:ctrlPr>
                          </m:sSubPr>
                          <m:e>
                            <m:r>
                              <a:rPr lang="it-IT" dirty="0">
                                <a:latin typeface="Cambria Math" panose="02040503050406030204" pitchFamily="18" charset="0"/>
                              </a:rPr>
                              <m:t>𝐹</m:t>
                            </m:r>
                          </m:e>
                          <m:sub>
                            <m:r>
                              <a:rPr lang="it-IT" dirty="0">
                                <a:latin typeface="Cambria Math" panose="02040503050406030204" pitchFamily="18" charset="0"/>
                              </a:rPr>
                              <m:t>𝑑</m:t>
                            </m:r>
                          </m:sub>
                        </m:sSub>
                      </m:e>
                    </m:acc>
                    <m:r>
                      <a:rPr lang="it-IT" dirty="0">
                        <a:latin typeface="Cambria Math" panose="02040503050406030204" pitchFamily="18" charset="0"/>
                      </a:rPr>
                      <m:t>=0</m:t>
                    </m:r>
                  </m:oMath>
                </a14:m>
                <a:r>
                  <a:rPr lang="it-IT" dirty="0"/>
                  <a:t>, si ottiene</a:t>
                </a:r>
              </a:p>
              <a:p>
                <a:pPr marL="0" indent="0">
                  <a:buNone/>
                </a:pPr>
                <a:endParaRPr lang="it-IT" dirty="0"/>
              </a:p>
            </p:txBody>
          </p:sp>
        </mc:Choice>
        <mc:Fallback xmlns="">
          <p:sp>
            <p:nvSpPr>
              <p:cNvPr id="3" name="Segnaposto contenuto 2">
                <a:extLst>
                  <a:ext uri="{FF2B5EF4-FFF2-40B4-BE49-F238E27FC236}">
                    <a16:creationId xmlns:a16="http://schemas.microsoft.com/office/drawing/2014/main" id="{9C544653-BC42-4AAB-9375-09BD8F6E3B36}"/>
                  </a:ext>
                </a:extLst>
              </p:cNvPr>
              <p:cNvSpPr>
                <a:spLocks noGrp="1" noRot="1" noChangeAspect="1" noMove="1" noResize="1" noEditPoints="1" noAdjustHandles="1" noChangeArrowheads="1" noChangeShapeType="1" noTextEdit="1"/>
              </p:cNvSpPr>
              <p:nvPr>
                <p:ph idx="1"/>
              </p:nvPr>
            </p:nvSpPr>
            <p:spPr>
              <a:blipFill>
                <a:blip r:embed="rId3"/>
                <a:stretch>
                  <a:fillRect l="-567" t="-942"/>
                </a:stretch>
              </a:blipFill>
            </p:spPr>
            <p:txBody>
              <a:bodyPr/>
              <a:lstStyle/>
              <a:p>
                <a:r>
                  <a:rPr lang="it-IT">
                    <a:noFill/>
                  </a:rPr>
                  <a:t> </a:t>
                </a:r>
              </a:p>
            </p:txBody>
          </p:sp>
        </mc:Fallback>
      </mc:AlternateContent>
      <p:graphicFrame>
        <p:nvGraphicFramePr>
          <p:cNvPr id="5" name="Oggetto 4">
            <a:extLst>
              <a:ext uri="{FF2B5EF4-FFF2-40B4-BE49-F238E27FC236}">
                <a16:creationId xmlns:a16="http://schemas.microsoft.com/office/drawing/2014/main" id="{95D41978-6C50-4B30-A84C-46ED46048CBF}"/>
              </a:ext>
            </a:extLst>
          </p:cNvPr>
          <p:cNvGraphicFramePr>
            <a:graphicFrameLocks noChangeAspect="1"/>
          </p:cNvGraphicFramePr>
          <p:nvPr>
            <p:extLst>
              <p:ext uri="{D42A27DB-BD31-4B8C-83A1-F6EECF244321}">
                <p14:modId xmlns:p14="http://schemas.microsoft.com/office/powerpoint/2010/main" val="674940928"/>
              </p:ext>
            </p:extLst>
          </p:nvPr>
        </p:nvGraphicFramePr>
        <p:xfrm>
          <a:off x="1468880" y="2768600"/>
          <a:ext cx="7013575" cy="1320800"/>
        </p:xfrm>
        <a:graphic>
          <a:graphicData uri="http://schemas.openxmlformats.org/presentationml/2006/ole">
            <mc:AlternateContent xmlns:mc="http://schemas.openxmlformats.org/markup-compatibility/2006">
              <mc:Choice xmlns:v="urn:schemas-microsoft-com:vml" Requires="v">
                <p:oleObj spid="_x0000_s3093" name="Equation" r:id="rId4" imgW="3911400" imgH="736560" progId="Equation.DSMT4">
                  <p:embed/>
                </p:oleObj>
              </mc:Choice>
              <mc:Fallback>
                <p:oleObj name="Equation" r:id="rId4" imgW="3911400" imgH="736560" progId="Equation.DSMT4">
                  <p:embed/>
                  <p:pic>
                    <p:nvPicPr>
                      <p:cNvPr id="0" name=""/>
                      <p:cNvPicPr/>
                      <p:nvPr/>
                    </p:nvPicPr>
                    <p:blipFill>
                      <a:blip r:embed="rId5"/>
                      <a:stretch>
                        <a:fillRect/>
                      </a:stretch>
                    </p:blipFill>
                    <p:spPr>
                      <a:xfrm>
                        <a:off x="1468880" y="2768600"/>
                        <a:ext cx="7013575" cy="1320800"/>
                      </a:xfrm>
                      <a:prstGeom prst="rect">
                        <a:avLst/>
                      </a:prstGeom>
                    </p:spPr>
                  </p:pic>
                </p:oleObj>
              </mc:Fallback>
            </mc:AlternateContent>
          </a:graphicData>
        </a:graphic>
      </p:graphicFrame>
      <p:sp>
        <p:nvSpPr>
          <p:cNvPr id="4" name="CasellaDiTesto 3">
            <a:extLst>
              <a:ext uri="{FF2B5EF4-FFF2-40B4-BE49-F238E27FC236}">
                <a16:creationId xmlns:a16="http://schemas.microsoft.com/office/drawing/2014/main" id="{8DDC73C5-B133-4723-994E-8D4BCB33DA6E}"/>
              </a:ext>
            </a:extLst>
          </p:cNvPr>
          <p:cNvSpPr txBox="1"/>
          <p:nvPr/>
        </p:nvSpPr>
        <p:spPr>
          <a:xfrm>
            <a:off x="677334" y="4319589"/>
            <a:ext cx="7116820" cy="369332"/>
          </a:xfrm>
          <a:prstGeom prst="rect">
            <a:avLst/>
          </a:prstGeom>
          <a:noFill/>
        </p:spPr>
        <p:txBody>
          <a:bodyPr wrap="none" rtlCol="0">
            <a:spAutoFit/>
          </a:bodyPr>
          <a:lstStyle/>
          <a:p>
            <a:r>
              <a:rPr lang="it-IT" dirty="0"/>
              <a:t>dove la temperatura è in Kelvin e il valore dell’ingresso è in Watt.  </a:t>
            </a:r>
          </a:p>
        </p:txBody>
      </p:sp>
    </p:spTree>
    <p:extLst>
      <p:ext uri="{BB962C8B-B14F-4D97-AF65-F5344CB8AC3E}">
        <p14:creationId xmlns:p14="http://schemas.microsoft.com/office/powerpoint/2010/main" val="333295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A5286A-38C3-4DEB-93B6-13EFFEB56193}"/>
              </a:ext>
            </a:extLst>
          </p:cNvPr>
          <p:cNvSpPr>
            <a:spLocks noGrp="1"/>
          </p:cNvSpPr>
          <p:nvPr>
            <p:ph type="title"/>
          </p:nvPr>
        </p:nvSpPr>
        <p:spPr/>
        <p:txBody>
          <a:bodyPr/>
          <a:lstStyle/>
          <a:p>
            <a:r>
              <a:rPr lang="it-IT" dirty="0"/>
              <a:t>Linearizzazione attorno alla posizione di equilibrio</a:t>
            </a:r>
          </a:p>
        </p:txBody>
      </p:sp>
      <p:sp>
        <p:nvSpPr>
          <p:cNvPr id="3" name="Segnaposto contenuto 2">
            <a:extLst>
              <a:ext uri="{FF2B5EF4-FFF2-40B4-BE49-F238E27FC236}">
                <a16:creationId xmlns:a16="http://schemas.microsoft.com/office/drawing/2014/main" id="{12251D4F-8103-41B2-879E-6192C25D14A9}"/>
              </a:ext>
            </a:extLst>
          </p:cNvPr>
          <p:cNvSpPr>
            <a:spLocks noGrp="1"/>
          </p:cNvSpPr>
          <p:nvPr>
            <p:ph idx="1"/>
          </p:nvPr>
        </p:nvSpPr>
        <p:spPr/>
        <p:txBody>
          <a:bodyPr/>
          <a:lstStyle/>
          <a:p>
            <a:pPr marL="0" indent="0">
              <a:buNone/>
            </a:pPr>
            <a:r>
              <a:rPr lang="it-IT" dirty="0"/>
              <a:t>Traslando le coordinate nei pressi dell’equilibrio si può linearizzare il sistema: applicando la definizione si otterranno le matrici</a:t>
            </a:r>
          </a:p>
        </p:txBody>
      </p:sp>
      <p:graphicFrame>
        <p:nvGraphicFramePr>
          <p:cNvPr id="4" name="Oggetto 3">
            <a:extLst>
              <a:ext uri="{FF2B5EF4-FFF2-40B4-BE49-F238E27FC236}">
                <a16:creationId xmlns:a16="http://schemas.microsoft.com/office/drawing/2014/main" id="{7E4CDC2D-F61B-4C73-9E74-550F02157C71}"/>
              </a:ext>
            </a:extLst>
          </p:cNvPr>
          <p:cNvGraphicFramePr>
            <a:graphicFrameLocks noChangeAspect="1"/>
          </p:cNvGraphicFramePr>
          <p:nvPr>
            <p:extLst>
              <p:ext uri="{D42A27DB-BD31-4B8C-83A1-F6EECF244321}">
                <p14:modId xmlns:p14="http://schemas.microsoft.com/office/powerpoint/2010/main" val="2808842543"/>
              </p:ext>
            </p:extLst>
          </p:nvPr>
        </p:nvGraphicFramePr>
        <p:xfrm>
          <a:off x="1918582" y="2771628"/>
          <a:ext cx="5612941" cy="1314743"/>
        </p:xfrm>
        <a:graphic>
          <a:graphicData uri="http://schemas.openxmlformats.org/presentationml/2006/ole">
            <mc:AlternateContent xmlns:mc="http://schemas.openxmlformats.org/markup-compatibility/2006">
              <mc:Choice xmlns:v="urn:schemas-microsoft-com:vml" Requires="v">
                <p:oleObj spid="_x0000_s7202" name="Equation" r:id="rId3" imgW="4228920" imgH="990360" progId="Equation.DSMT4">
                  <p:embed/>
                </p:oleObj>
              </mc:Choice>
              <mc:Fallback>
                <p:oleObj name="Equation" r:id="rId3" imgW="4228920" imgH="990360" progId="Equation.DSMT4">
                  <p:embed/>
                  <p:pic>
                    <p:nvPicPr>
                      <p:cNvPr id="0" name=""/>
                      <p:cNvPicPr/>
                      <p:nvPr/>
                    </p:nvPicPr>
                    <p:blipFill>
                      <a:blip r:embed="rId4"/>
                      <a:stretch>
                        <a:fillRect/>
                      </a:stretch>
                    </p:blipFill>
                    <p:spPr>
                      <a:xfrm>
                        <a:off x="1918582" y="2771628"/>
                        <a:ext cx="5612941" cy="131474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7F5BC0D3-25AC-4C7A-94F5-A6F4D40EE349}"/>
                  </a:ext>
                </a:extLst>
              </p:cNvPr>
              <p:cNvSpPr txBox="1"/>
              <p:nvPr/>
            </p:nvSpPr>
            <p:spPr>
              <a:xfrm>
                <a:off x="677334" y="4100975"/>
                <a:ext cx="8596668" cy="2308324"/>
              </a:xfrm>
              <a:prstGeom prst="rect">
                <a:avLst/>
              </a:prstGeom>
              <a:noFill/>
            </p:spPr>
            <p:txBody>
              <a:bodyPr wrap="square" rtlCol="0">
                <a:spAutoFit/>
              </a:bodyPr>
              <a:lstStyle/>
              <a:p>
                <a:r>
                  <a:rPr lang="it-IT" dirty="0"/>
                  <a:t>Gli autovalori della matrice A sono </a:t>
                </a:r>
                <a14:m>
                  <m:oMath xmlns:m="http://schemas.openxmlformats.org/officeDocument/2006/math">
                    <m:sSub>
                      <m:sSubPr>
                        <m:ctrlPr>
                          <a:rPr lang="it-IT" b="0" i="1" smtClean="0">
                            <a:latin typeface="Cambria Math" panose="02040503050406030204" pitchFamily="18" charset="0"/>
                          </a:rPr>
                        </m:ctrlPr>
                      </m:sSubPr>
                      <m:e>
                        <m:r>
                          <m:rPr>
                            <m:sty m:val="p"/>
                          </m:rPr>
                          <a:rPr lang="it-IT" b="0" i="1" smtClean="0">
                            <a:latin typeface="Cambria Math" panose="02040503050406030204" pitchFamily="18" charset="0"/>
                          </a:rPr>
                          <m:t>λ</m:t>
                        </m:r>
                      </m:e>
                      <m:sub>
                        <m:r>
                          <a:rPr lang="it-IT" b="0" i="1" smtClean="0">
                            <a:latin typeface="Cambria Math" panose="02040503050406030204" pitchFamily="18" charset="0"/>
                          </a:rPr>
                          <m:t>𝑖</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0" smtClean="0">
                                <a:latin typeface="Cambria Math" panose="02040503050406030204" pitchFamily="18" charset="0"/>
                              </a:rPr>
                              <m:t>−0.209, 2.6</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−4</m:t>
                                </m:r>
                              </m:sup>
                            </m:sSup>
                            <m:r>
                              <a:rPr lang="it-IT" b="0" i="1" smtClean="0">
                                <a:latin typeface="Cambria Math" panose="02040503050406030204" pitchFamily="18" charset="0"/>
                              </a:rPr>
                              <m:t>±1.5⋅</m:t>
                            </m:r>
                            <m:sSup>
                              <m:sSupPr>
                                <m:ctrlPr>
                                  <a:rPr lang="it-IT" b="0" i="1" smtClean="0">
                                    <a:latin typeface="Cambria Math" panose="02040503050406030204" pitchFamily="18" charset="0"/>
                                  </a:rPr>
                                </m:ctrlPr>
                              </m:sSupPr>
                              <m:e>
                                <m:r>
                                  <a:rPr lang="it-IT" b="0" i="1" smtClean="0">
                                    <a:latin typeface="Cambria Math" panose="02040503050406030204" pitchFamily="18" charset="0"/>
                                  </a:rPr>
                                  <m:t>10</m:t>
                                </m:r>
                              </m:e>
                              <m:sup>
                                <m:r>
                                  <a:rPr lang="it-IT" b="0" i="1" smtClean="0">
                                    <a:latin typeface="Cambria Math" panose="02040503050406030204" pitchFamily="18" charset="0"/>
                                  </a:rPr>
                                  <m:t>−2</m:t>
                                </m:r>
                              </m:sup>
                            </m:sSup>
                          </m:e>
                        </m:d>
                      </m:e>
                      <m:sup>
                        <m:r>
                          <a:rPr lang="it-IT" b="0" i="1" smtClean="0">
                            <a:latin typeface="Cambria Math" panose="02040503050406030204" pitchFamily="18" charset="0"/>
                          </a:rPr>
                          <m:t>𝑇</m:t>
                        </m:r>
                      </m:sup>
                    </m:sSup>
                  </m:oMath>
                </a14:m>
                <a:r>
                  <a:rPr lang="it-IT" dirty="0"/>
                  <a:t> da cui è evidente che il sistema linearizzato è instabile. Per il teorema di </a:t>
                </a:r>
                <a:r>
                  <a:rPr lang="it-IT" dirty="0" err="1"/>
                  <a:t>Lyapunov</a:t>
                </a:r>
                <a:r>
                  <a:rPr lang="it-IT" dirty="0"/>
                  <a:t> indiretto allora lo sarà anche il sistema non lineare. Questa instabilità è dovuta al fatto che, ad esempio, se il dirigibile arriva nella posizione di equilibrio con velocità diversa da zero continuerà a salire: in questo modo l'ingresso non è più in grado di garantire l'equilibrio (dovendo compensare perdite maggiori); ciò causa una diminuzione della spinta di Archimede che comporta un’accelerazione verso il basso con la conseguente caduta.</a:t>
                </a:r>
              </a:p>
            </p:txBody>
          </p:sp>
        </mc:Choice>
        <mc:Fallback xmlns="">
          <p:sp>
            <p:nvSpPr>
              <p:cNvPr id="5" name="CasellaDiTesto 4">
                <a:extLst>
                  <a:ext uri="{FF2B5EF4-FFF2-40B4-BE49-F238E27FC236}">
                    <a16:creationId xmlns:a16="http://schemas.microsoft.com/office/drawing/2014/main" id="{7F5BC0D3-25AC-4C7A-94F5-A6F4D40EE349}"/>
                  </a:ext>
                </a:extLst>
              </p:cNvPr>
              <p:cNvSpPr txBox="1">
                <a:spLocks noRot="1" noChangeAspect="1" noMove="1" noResize="1" noEditPoints="1" noAdjustHandles="1" noChangeArrowheads="1" noChangeShapeType="1" noTextEdit="1"/>
              </p:cNvSpPr>
              <p:nvPr/>
            </p:nvSpPr>
            <p:spPr>
              <a:xfrm>
                <a:off x="677334" y="4100975"/>
                <a:ext cx="8596668" cy="2308324"/>
              </a:xfrm>
              <a:prstGeom prst="rect">
                <a:avLst/>
              </a:prstGeom>
              <a:blipFill>
                <a:blip r:embed="rId5"/>
                <a:stretch>
                  <a:fillRect l="-567" t="-1852" r="-71" b="-3175"/>
                </a:stretch>
              </a:blipFill>
            </p:spPr>
            <p:txBody>
              <a:bodyPr/>
              <a:lstStyle/>
              <a:p>
                <a:r>
                  <a:rPr lang="it-IT">
                    <a:noFill/>
                  </a:rPr>
                  <a:t> </a:t>
                </a:r>
              </a:p>
            </p:txBody>
          </p:sp>
        </mc:Fallback>
      </mc:AlternateContent>
      <p:graphicFrame>
        <p:nvGraphicFramePr>
          <p:cNvPr id="6" name="Oggetto 5">
            <a:extLst>
              <a:ext uri="{FF2B5EF4-FFF2-40B4-BE49-F238E27FC236}">
                <a16:creationId xmlns:a16="http://schemas.microsoft.com/office/drawing/2014/main" id="{548168B5-60A5-4B0D-AD29-A253774798FE}"/>
              </a:ext>
            </a:extLst>
          </p:cNvPr>
          <p:cNvGraphicFramePr>
            <a:graphicFrameLocks noChangeAspect="1"/>
          </p:cNvGraphicFramePr>
          <p:nvPr>
            <p:extLst>
              <p:ext uri="{D42A27DB-BD31-4B8C-83A1-F6EECF244321}">
                <p14:modId xmlns:p14="http://schemas.microsoft.com/office/powerpoint/2010/main" val="4092809698"/>
              </p:ext>
            </p:extLst>
          </p:nvPr>
        </p:nvGraphicFramePr>
        <p:xfrm>
          <a:off x="4394200" y="2362200"/>
          <a:ext cx="914400" cy="198438"/>
        </p:xfrm>
        <a:graphic>
          <a:graphicData uri="http://schemas.openxmlformats.org/presentationml/2006/ole">
            <mc:AlternateContent xmlns:mc="http://schemas.openxmlformats.org/markup-compatibility/2006">
              <mc:Choice xmlns:v="urn:schemas-microsoft-com:vml" Requires="v">
                <p:oleObj spid="_x0000_s7203"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394200" y="23622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363845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516B87-F44E-4BCC-A132-32B023CCFF06}"/>
              </a:ext>
            </a:extLst>
          </p:cNvPr>
          <p:cNvSpPr>
            <a:spLocks noGrp="1"/>
          </p:cNvSpPr>
          <p:nvPr>
            <p:ph type="title"/>
          </p:nvPr>
        </p:nvSpPr>
        <p:spPr/>
        <p:txBody>
          <a:bodyPr/>
          <a:lstStyle/>
          <a:p>
            <a:r>
              <a:rPr lang="it-IT" dirty="0"/>
              <a:t>Controllore stabilizzante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E8F7622-3B30-4447-B9B4-31F4735639CD}"/>
                  </a:ext>
                </a:extLst>
              </p:cNvPr>
              <p:cNvSpPr>
                <a:spLocks noGrp="1"/>
              </p:cNvSpPr>
              <p:nvPr>
                <p:ph idx="1"/>
              </p:nvPr>
            </p:nvSpPr>
            <p:spPr/>
            <p:txBody>
              <a:bodyPr>
                <a:normAutofit/>
              </a:bodyPr>
              <a:lstStyle/>
              <a:p>
                <a:pPr marL="0" indent="0">
                  <a:buNone/>
                </a:pPr>
                <a:r>
                  <a:rPr lang="it-IT" dirty="0"/>
                  <a:t>Il sistema risulta completamente raggiungibile e osservabile, quindi non si hanno problemi nell’utilizzare un regolatore. Viene progettato facendo in modo che rispetti le seguenti specifiche</a:t>
                </a:r>
              </a:p>
              <a:p>
                <a:r>
                  <a:rPr lang="it-IT" dirty="0"/>
                  <a:t>Prontezza di risposta, ovvero un tempo di assestamento al 5% di 3 secondi per l’ingresso a gradino</a:t>
                </a:r>
              </a:p>
              <a:p>
                <a:pPr marL="0" indent="0">
                  <a:buNone/>
                </a:pPr>
                <a:r>
                  <a:rPr lang="it-IT" dirty="0"/>
                  <a:t>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𝜔</m:t>
                        </m:r>
                      </m:e>
                      <m:sub>
                        <m:r>
                          <a:rPr lang="it-IT" b="0" i="1" smtClean="0">
                            <a:latin typeface="Cambria Math" panose="02040503050406030204" pitchFamily="18" charset="0"/>
                          </a:rPr>
                          <m:t>𝑖</m:t>
                        </m:r>
                      </m:sub>
                    </m:sSub>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3</m:t>
                        </m:r>
                      </m:num>
                      <m:den>
                        <m:sSub>
                          <m:sSubPr>
                            <m:ctrlPr>
                              <a:rPr lang="it-IT" b="0" i="1" smtClean="0">
                                <a:latin typeface="Cambria Math" panose="02040503050406030204" pitchFamily="18" charset="0"/>
                              </a:rPr>
                            </m:ctrlPr>
                          </m:sSubPr>
                          <m:e>
                            <m:r>
                              <a:rPr lang="it-IT" b="0" i="1" smtClean="0">
                                <a:latin typeface="Cambria Math" panose="02040503050406030204" pitchFamily="18" charset="0"/>
                              </a:rPr>
                              <m:t>𝑇</m:t>
                            </m:r>
                          </m:e>
                          <m:sub>
                            <m:r>
                              <a:rPr lang="it-IT" b="0" i="1" smtClean="0">
                                <a:latin typeface="Cambria Math" panose="02040503050406030204" pitchFamily="18" charset="0"/>
                              </a:rPr>
                              <m:t>𝑎</m:t>
                            </m:r>
                            <m:r>
                              <a:rPr lang="it-IT" b="0" i="1" smtClean="0">
                                <a:latin typeface="Cambria Math" panose="02040503050406030204" pitchFamily="18" charset="0"/>
                              </a:rPr>
                              <m:t>,5</m:t>
                            </m:r>
                          </m:sub>
                        </m:sSub>
                      </m:den>
                    </m:f>
                    <m:r>
                      <a:rPr lang="it-IT" b="0" i="0" smtClean="0">
                        <a:latin typeface="Cambria Math" panose="02040503050406030204" pitchFamily="18" charset="0"/>
                      </a:rPr>
                      <m:t>=1</m:t>
                    </m:r>
                  </m:oMath>
                </a14:m>
                <a:endParaRPr lang="it-IT" dirty="0"/>
              </a:p>
              <a:p>
                <a:r>
                  <a:rPr lang="it-IT" dirty="0"/>
                  <a:t>Assenza di oscillazioni attorno alla posizione finale: dovrà essere un controllore ad un polo dominante</a:t>
                </a:r>
              </a:p>
              <a:p>
                <a:r>
                  <a:rPr lang="it-IT" dirty="0"/>
                  <a:t>Poli della convergenza (A+LC) più veloci di quelli della stabilità (A+BK)</a:t>
                </a:r>
              </a:p>
              <a:p>
                <a:pPr marL="0" indent="0">
                  <a:buNone/>
                </a:pPr>
                <a:r>
                  <a:rPr lang="it-IT" dirty="0"/>
                  <a:t>Si sceglie per la stabilità </a:t>
                </a:r>
                <a14:m>
                  <m:oMath xmlns:m="http://schemas.openxmlformats.org/officeDocument/2006/math">
                    <m:r>
                      <a:rPr lang="it-IT" b="0" i="1" smtClean="0">
                        <a:latin typeface="Cambria Math" panose="02040503050406030204" pitchFamily="18" charset="0"/>
                      </a:rPr>
                      <m:t>𝑝</m:t>
                    </m:r>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−1.5 −10 −12</m:t>
                            </m:r>
                          </m:e>
                        </m:d>
                      </m:e>
                      <m:sup>
                        <m:r>
                          <a:rPr lang="it-IT" b="0" i="1" smtClean="0">
                            <a:latin typeface="Cambria Math" panose="02040503050406030204" pitchFamily="18" charset="0"/>
                          </a:rPr>
                          <m:t>𝑇</m:t>
                        </m:r>
                      </m:sup>
                    </m:sSup>
                  </m:oMath>
                </a14:m>
                <a:r>
                  <a:rPr lang="it-IT" dirty="0"/>
                  <a:t> e per la stima </a:t>
                </a:r>
                <a14:m>
                  <m:oMath xmlns:m="http://schemas.openxmlformats.org/officeDocument/2006/math">
                    <m:r>
                      <a:rPr lang="it-IT" b="0" i="1" smtClean="0">
                        <a:latin typeface="Cambria Math" panose="02040503050406030204" pitchFamily="18" charset="0"/>
                      </a:rPr>
                      <m:t>𝑞</m:t>
                    </m:r>
                    <m:r>
                      <a:rPr lang="it-IT" b="0" i="1" smtClean="0">
                        <a:latin typeface="Cambria Math" panose="02040503050406030204" pitchFamily="18" charset="0"/>
                      </a:rPr>
                      <m:t>=5⋅</m:t>
                    </m:r>
                    <m:r>
                      <a:rPr lang="it-IT" b="0" i="1" smtClean="0">
                        <a:latin typeface="Cambria Math" panose="02040503050406030204" pitchFamily="18" charset="0"/>
                      </a:rPr>
                      <m:t>𝑝</m:t>
                    </m:r>
                  </m:oMath>
                </a14:m>
                <a:r>
                  <a:rPr lang="it-IT" dirty="0"/>
                  <a:t>.</a:t>
                </a:r>
              </a:p>
            </p:txBody>
          </p:sp>
        </mc:Choice>
        <mc:Fallback xmlns="">
          <p:sp>
            <p:nvSpPr>
              <p:cNvPr id="3" name="Segnaposto contenuto 2">
                <a:extLst>
                  <a:ext uri="{FF2B5EF4-FFF2-40B4-BE49-F238E27FC236}">
                    <a16:creationId xmlns:a16="http://schemas.microsoft.com/office/drawing/2014/main" id="{1E8F7622-3B30-4447-B9B4-31F4735639CD}"/>
                  </a:ext>
                </a:extLst>
              </p:cNvPr>
              <p:cNvSpPr>
                <a:spLocks noGrp="1" noRot="1" noChangeAspect="1" noMove="1" noResize="1" noEditPoints="1" noAdjustHandles="1" noChangeArrowheads="1" noChangeShapeType="1" noTextEdit="1"/>
              </p:cNvSpPr>
              <p:nvPr>
                <p:ph idx="1"/>
              </p:nvPr>
            </p:nvSpPr>
            <p:spPr>
              <a:blipFill>
                <a:blip r:embed="rId2"/>
                <a:stretch>
                  <a:fillRect l="-567" t="-942" r="-709"/>
                </a:stretch>
              </a:blipFill>
            </p:spPr>
            <p:txBody>
              <a:bodyPr/>
              <a:lstStyle/>
              <a:p>
                <a:r>
                  <a:rPr lang="it-IT">
                    <a:noFill/>
                  </a:rPr>
                  <a:t> </a:t>
                </a:r>
              </a:p>
            </p:txBody>
          </p:sp>
        </mc:Fallback>
      </mc:AlternateContent>
    </p:spTree>
    <p:extLst>
      <p:ext uri="{BB962C8B-B14F-4D97-AF65-F5344CB8AC3E}">
        <p14:creationId xmlns:p14="http://schemas.microsoft.com/office/powerpoint/2010/main" val="3056743254"/>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TM02900688[[fn=Sfaccettatura]]</Template>
  <TotalTime>1215</TotalTime>
  <Words>1786</Words>
  <Application>Microsoft Office PowerPoint</Application>
  <PresentationFormat>Widescreen</PresentationFormat>
  <Paragraphs>94</Paragraphs>
  <Slides>33</Slides>
  <Notes>1</Notes>
  <HiddenSlides>0</HiddenSlides>
  <MMClips>0</MMClips>
  <ScaleCrop>false</ScaleCrop>
  <HeadingPairs>
    <vt:vector size="8" baseType="variant">
      <vt:variant>
        <vt:lpstr>Caratteri utilizzati</vt:lpstr>
      </vt:variant>
      <vt:variant>
        <vt:i4>5</vt:i4>
      </vt:variant>
      <vt:variant>
        <vt:lpstr>Tema</vt:lpstr>
      </vt:variant>
      <vt:variant>
        <vt:i4>1</vt:i4>
      </vt:variant>
      <vt:variant>
        <vt:lpstr>Server OLE incorporati</vt:lpstr>
      </vt:variant>
      <vt:variant>
        <vt:i4>1</vt:i4>
      </vt:variant>
      <vt:variant>
        <vt:lpstr>Titoli diapositive</vt:lpstr>
      </vt:variant>
      <vt:variant>
        <vt:i4>33</vt:i4>
      </vt:variant>
    </vt:vector>
  </HeadingPairs>
  <TitlesOfParts>
    <vt:vector size="40" baseType="lpstr">
      <vt:lpstr>Arial</vt:lpstr>
      <vt:lpstr>Calibri</vt:lpstr>
      <vt:lpstr>Cambria Math</vt:lpstr>
      <vt:lpstr>Trebuchet MS</vt:lpstr>
      <vt:lpstr>Wingdings 3</vt:lpstr>
      <vt:lpstr>Sfaccettatura</vt:lpstr>
      <vt:lpstr>Equation</vt:lpstr>
      <vt:lpstr>Dirigibile termico</vt:lpstr>
      <vt:lpstr>Descrizione sistema</vt:lpstr>
      <vt:lpstr>Equazioni</vt:lpstr>
      <vt:lpstr>Valori numerici</vt:lpstr>
      <vt:lpstr>Richieste</vt:lpstr>
      <vt:lpstr>Equilibri</vt:lpstr>
      <vt:lpstr>Equilibri</vt:lpstr>
      <vt:lpstr>Linearizzazione attorno alla posizione di equilibrio</vt:lpstr>
      <vt:lpstr>Controllore stabilizzante</vt:lpstr>
      <vt:lpstr>Controllore stabilizzante</vt:lpstr>
      <vt:lpstr>Risposta al gradino</vt:lpstr>
      <vt:lpstr>Discretizzazioni</vt:lpstr>
      <vt:lpstr>Simulazioni – Simulink models</vt:lpstr>
      <vt:lpstr>Simulazioni – Simulink models</vt:lpstr>
      <vt:lpstr>Simulazioni – Simulink models</vt:lpstr>
      <vt:lpstr>Pianificazione ottima non vincolata</vt:lpstr>
      <vt:lpstr>Pianificazione ottima non vincolata</vt:lpstr>
      <vt:lpstr>Pianificazione ottima non vincolata</vt:lpstr>
      <vt:lpstr>Pianificazione ottima non vincolata</vt:lpstr>
      <vt:lpstr>Pianificazione ottima con vincoli sugli ingressi</vt:lpstr>
      <vt:lpstr>Pianificazione con vincoli sugli ingressi</vt:lpstr>
      <vt:lpstr>Pianificazione con vincoli sugli ingressi che minimizza una funzione di costo assegnata</vt:lpstr>
      <vt:lpstr>Pianificazione con vincoli sugli ingressi che minimizza una funzione di costo assegnata</vt:lpstr>
      <vt:lpstr>Pianificazione ottima con vincoli sullo stato</vt:lpstr>
      <vt:lpstr>Pianificazione ottima con vincoli sullo stato</vt:lpstr>
      <vt:lpstr>Pianificazione ottima con vincoli sullo stato</vt:lpstr>
      <vt:lpstr>Stima numerica della RAS</vt:lpstr>
      <vt:lpstr>Stima numerica della RAS</vt:lpstr>
      <vt:lpstr>Stima numerica della ras</vt:lpstr>
      <vt:lpstr>Stima numerica della ras</vt:lpstr>
      <vt:lpstr>Stima numerica della ras</vt:lpstr>
      <vt:lpstr>Stima numerica della ras</vt:lpstr>
      <vt:lpstr>Stima numerica della 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Dirigibile termico</dc:title>
  <dc:creator>Andrea Marino</dc:creator>
  <cp:lastModifiedBy>Andrea Marino</cp:lastModifiedBy>
  <cp:revision>19</cp:revision>
  <dcterms:created xsi:type="dcterms:W3CDTF">2020-09-24T09:35:38Z</dcterms:created>
  <dcterms:modified xsi:type="dcterms:W3CDTF">2020-09-28T18:16:10Z</dcterms:modified>
</cp:coreProperties>
</file>